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60" r:id="rId3"/>
  </p:sldMasterIdLst>
  <p:notesMasterIdLst>
    <p:notesMasterId r:id="rId29"/>
  </p:notesMasterIdLst>
  <p:handoutMasterIdLst>
    <p:handoutMasterId r:id="rId30"/>
  </p:handoutMasterIdLst>
  <p:sldIdLst>
    <p:sldId id="256" r:id="rId4"/>
    <p:sldId id="257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7" r:id="rId16"/>
    <p:sldId id="276" r:id="rId17"/>
    <p:sldId id="259" r:id="rId18"/>
    <p:sldId id="260" r:id="rId19"/>
    <p:sldId id="278" r:id="rId20"/>
    <p:sldId id="261" r:id="rId21"/>
    <p:sldId id="279" r:id="rId22"/>
    <p:sldId id="280" r:id="rId23"/>
    <p:sldId id="263" r:id="rId24"/>
    <p:sldId id="265" r:id="rId25"/>
    <p:sldId id="264" r:id="rId26"/>
    <p:sldId id="281" r:id="rId27"/>
    <p:sldId id="282" r:id="rId28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25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err="1" smtClean="0"/>
              <a:t>Pedaitric</a:t>
            </a:r>
            <a:r>
              <a:rPr lang="en-US" dirty="0" smtClean="0"/>
              <a:t> Chest Pain… Is it ever Cardiac</a:t>
            </a:r>
          </a:p>
          <a:p>
            <a:r>
              <a:rPr lang="en-US" dirty="0" smtClean="0"/>
              <a:t>P. Jamil Madati, MD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C5F64B-6972-4282-AEDA-ECE12191EEF7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91426-D76E-4D16-B2DB-EA51812CF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92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D033B1-39CA-445F-9062-64C78534C538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C7770-3F5E-4048-A6A6-CB263AC21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448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C7770-3F5E-4048-A6A6-CB263AC21C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4252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C7770-3F5E-4048-A6A6-CB263AC21C7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656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C7770-3F5E-4048-A6A6-CB263AC21C7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6569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C7770-3F5E-4048-A6A6-CB263AC21C7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746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C7770-3F5E-4048-A6A6-CB263AC21C7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9002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C7770-3F5E-4048-A6A6-CB263AC21C7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961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C7770-3F5E-4048-A6A6-CB263AC21C7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4840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C7770-3F5E-4048-A6A6-CB263AC21C7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3218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C7770-3F5E-4048-A6A6-CB263AC21C7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0938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C7770-3F5E-4048-A6A6-CB263AC21C7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5585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C7770-3F5E-4048-A6A6-CB263AC21C7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964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C7770-3F5E-4048-A6A6-CB263AC21C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5943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C7770-3F5E-4048-A6A6-CB263AC21C7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2776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C7770-3F5E-4048-A6A6-CB263AC21C7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7923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C7770-3F5E-4048-A6A6-CB263AC21C7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1846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C7770-3F5E-4048-A6A6-CB263AC21C7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7565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C7770-3F5E-4048-A6A6-CB263AC21C7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047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B89198-2B30-4972-AF69-C8428EFC5F1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457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C7770-3F5E-4048-A6A6-CB263AC21C7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97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C7770-3F5E-4048-A6A6-CB263AC21C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773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C7770-3F5E-4048-A6A6-CB263AC21C7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51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C7770-3F5E-4048-A6A6-CB263AC21C7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80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C7770-3F5E-4048-A6A6-CB263AC21C7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39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C7770-3F5E-4048-A6A6-CB263AC21C7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608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C7770-3F5E-4048-A6A6-CB263AC21C7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891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O:\MAC-SERVER\Jobs\CNM_Childrens_National_Medical_Center\12495-08_Collateral_Templates\PPT\Links\CN_Color_bar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71450"/>
          </a:xfrm>
          <a:prstGeom prst="rect">
            <a:avLst/>
          </a:prstGeom>
          <a:noFill/>
        </p:spPr>
      </p:pic>
      <p:pic>
        <p:nvPicPr>
          <p:cNvPr id="7" name="Picture 2" descr="O:\MAC-SERVER\Jobs\CNM_Childrens_National_Medical_Center\12495-08_Collateral_Templates\PPT\Links\CN_Pr_Solid_3C-RGB_NEW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9300" y="5841268"/>
            <a:ext cx="2044700" cy="8747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2281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F0AC5-3CB1-4468-BC12-42AD97540CD5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73C3F-727F-4A9D-A1FD-8BB9059C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528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F0AC5-3CB1-4468-BC12-42AD97540CD5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73C3F-727F-4A9D-A1FD-8BB9059C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860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F0AC5-3CB1-4468-BC12-42AD97540CD5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73C3F-727F-4A9D-A1FD-8BB9059C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67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F0AC5-3CB1-4468-BC12-42AD97540CD5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73C3F-727F-4A9D-A1FD-8BB9059C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178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F0AC5-3CB1-4468-BC12-42AD97540CD5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73C3F-727F-4A9D-A1FD-8BB9059C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438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1E28B-5C6F-4D7E-BD75-092DFFC74BDE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42F03-EB0D-4310-93E9-09D866FD4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521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1E28B-5C6F-4D7E-BD75-092DFFC74BDE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42F03-EB0D-4310-93E9-09D866FD4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80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1E28B-5C6F-4D7E-BD75-092DFFC74BDE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42F03-EB0D-4310-93E9-09D866FD4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114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1E28B-5C6F-4D7E-BD75-092DFFC74BDE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42F03-EB0D-4310-93E9-09D866FD4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743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1E28B-5C6F-4D7E-BD75-092DFFC74BDE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42F03-EB0D-4310-93E9-09D866FD4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92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D71D0-2B6F-40C0-8A88-9827A935F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30122-9AF5-462D-96B3-98E2D46B54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O:\MAC-SERVER\Jobs\CNM_Childrens_National_Medical_Center\12495-08_Collateral_Templates\PPT\Links\CN_Pr_Solid_3C-RGB_NEW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9300" y="5983288"/>
            <a:ext cx="2044700" cy="874712"/>
          </a:xfrm>
          <a:prstGeom prst="rect">
            <a:avLst/>
          </a:prstGeom>
          <a:noFill/>
        </p:spPr>
      </p:pic>
      <p:pic>
        <p:nvPicPr>
          <p:cNvPr id="8" name="Picture 2" descr="O:\MAC-SERVER\Jobs\CNM_Childrens_National_Medical_Center\12495-08_Collateral_Templates\PPT\Links\CN_Color_bar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71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7015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1E28B-5C6F-4D7E-BD75-092DFFC74BDE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42F03-EB0D-4310-93E9-09D866FD4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345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1E28B-5C6F-4D7E-BD75-092DFFC74BDE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42F03-EB0D-4310-93E9-09D866FD4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339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1E28B-5C6F-4D7E-BD75-092DFFC74BDE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42F03-EB0D-4310-93E9-09D866FD4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304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1E28B-5C6F-4D7E-BD75-092DFFC74BDE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42F03-EB0D-4310-93E9-09D866FD4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97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1E28B-5C6F-4D7E-BD75-092DFFC74BDE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42F03-EB0D-4310-93E9-09D866FD4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496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1E28B-5C6F-4D7E-BD75-092DFFC74BDE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42F03-EB0D-4310-93E9-09D866FD4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084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A3BBF-340A-40B9-B4F1-544148478501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BEC11-B403-491C-AB78-53A4300CB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54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A3BBF-340A-40B9-B4F1-544148478501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BEC11-B403-491C-AB78-53A4300CB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328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A3BBF-340A-40B9-B4F1-544148478501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BEC11-B403-491C-AB78-53A4300CB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684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A3BBF-340A-40B9-B4F1-544148478501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BEC11-B403-491C-AB78-53A4300CBE8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O:\MAC-SERVER\Jobs\CNM_Childrens_National_Medical_Center\12495-08_Collateral_Templates\PPT\Links\CN_Color_bar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71450"/>
          </a:xfrm>
          <a:prstGeom prst="rect">
            <a:avLst/>
          </a:prstGeom>
          <a:noFill/>
        </p:spPr>
      </p:pic>
      <p:pic>
        <p:nvPicPr>
          <p:cNvPr id="9" name="Picture 2" descr="O:\MAC-SERVER\Jobs\CNM_Childrens_National_Medical_Center\12495-08_Collateral_Templates\PPT\Links\CN_Pr_Solid_3C-RGB_NEW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9300" y="5841268"/>
            <a:ext cx="2044700" cy="8747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9784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D71D0-2B6F-40C0-8A88-9827A935F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30122-9AF5-462D-96B3-98E2D46B54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O:\MAC-SERVER\Jobs\CNM_Childrens_National_Medical_Center\12495-08_Collateral_Templates\PPT\Links\CN_Pr_Solid_3C-RGB_NEW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9300" y="5983288"/>
            <a:ext cx="2044700" cy="874712"/>
          </a:xfrm>
          <a:prstGeom prst="rect">
            <a:avLst/>
          </a:prstGeom>
          <a:noFill/>
        </p:spPr>
      </p:pic>
      <p:pic>
        <p:nvPicPr>
          <p:cNvPr id="8" name="Picture 2" descr="O:\MAC-SERVER\Jobs\CNM_Childrens_National_Medical_Center\12495-08_Collateral_Templates\PPT\Links\CN_Color_bar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71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4458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A3BBF-340A-40B9-B4F1-544148478501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BEC11-B403-491C-AB78-53A4300CB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89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A3BBF-340A-40B9-B4F1-544148478501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BEC11-B403-491C-AB78-53A4300CB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8923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A3BBF-340A-40B9-B4F1-544148478501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BEC11-B403-491C-AB78-53A4300CB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2575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A3BBF-340A-40B9-B4F1-544148478501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BEC11-B403-491C-AB78-53A4300CB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9946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A3BBF-340A-40B9-B4F1-544148478501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BEC11-B403-491C-AB78-53A4300CB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3382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A3BBF-340A-40B9-B4F1-544148478501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BEC11-B403-491C-AB78-53A4300CB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0017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A3BBF-340A-40B9-B4F1-544148478501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BEC11-B403-491C-AB78-53A4300CB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466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F0AC5-3CB1-4468-BC12-42AD97540CD5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73C3F-727F-4A9D-A1FD-8BB9059C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347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F0AC5-3CB1-4468-BC12-42AD97540CD5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73C3F-727F-4A9D-A1FD-8BB9059C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358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F0AC5-3CB1-4468-BC12-42AD97540CD5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73C3F-727F-4A9D-A1FD-8BB9059C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176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F0AC5-3CB1-4468-BC12-42AD97540CD5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73C3F-727F-4A9D-A1FD-8BB9059C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98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F0AC5-3CB1-4468-BC12-42AD97540CD5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73C3F-727F-4A9D-A1FD-8BB9059C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114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F0AC5-3CB1-4468-BC12-42AD97540CD5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73C3F-727F-4A9D-A1FD-8BB9059C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06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F0AC5-3CB1-4468-BC12-42AD97540CD5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73C3F-727F-4A9D-A1FD-8BB9059C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687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1E28B-5C6F-4D7E-BD75-092DFFC74BDE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42F03-EB0D-4310-93E9-09D866FD4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0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A3BBF-340A-40B9-B4F1-544148478501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BEC11-B403-491C-AB78-53A4300CB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37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Chest Pain in Children… </a:t>
            </a:r>
            <a:br>
              <a:rPr lang="en-US" dirty="0" smtClean="0"/>
            </a:br>
            <a:r>
              <a:rPr lang="en-US" dirty="0" smtClean="0"/>
              <a:t>Is it ever Cardiac?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P. Jamil Madati, MD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12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 smtClean="0"/>
              <a:t>Differential Diagnosis: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3556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Musculoskeletal/Skin</a:t>
            </a:r>
          </a:p>
          <a:p>
            <a:pPr lvl="1"/>
            <a:r>
              <a:rPr lang="en-US" dirty="0" smtClean="0"/>
              <a:t>Contusion, trauma, </a:t>
            </a:r>
            <a:r>
              <a:rPr lang="en-US" dirty="0" err="1" smtClean="0"/>
              <a:t>costochondritis</a:t>
            </a:r>
            <a:r>
              <a:rPr lang="en-US" dirty="0" smtClean="0"/>
              <a:t>, zoster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Pulmonary</a:t>
            </a:r>
          </a:p>
          <a:p>
            <a:pPr lvl="1"/>
            <a:r>
              <a:rPr lang="en-US" dirty="0" smtClean="0"/>
              <a:t>Asthma, pneumonia, FB, pneumothorax, </a:t>
            </a:r>
            <a:r>
              <a:rPr lang="en-US" dirty="0" err="1" smtClean="0"/>
              <a:t>HbSS</a:t>
            </a:r>
            <a:r>
              <a:rPr lang="en-US" dirty="0" smtClean="0"/>
              <a:t>/acute chest, pulmonary embolus</a:t>
            </a:r>
          </a:p>
          <a:p>
            <a:r>
              <a:rPr lang="en-US" dirty="0" smtClean="0"/>
              <a:t>Psychiatric</a:t>
            </a:r>
          </a:p>
          <a:p>
            <a:pPr lvl="1"/>
            <a:r>
              <a:rPr lang="en-US" dirty="0" smtClean="0"/>
              <a:t>Panic attacks/anxiety, psychosomatic, malingering</a:t>
            </a:r>
          </a:p>
          <a:p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3556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Cardiac</a:t>
            </a:r>
          </a:p>
          <a:p>
            <a:pPr lvl="1"/>
            <a:r>
              <a:rPr lang="en-US" dirty="0" smtClean="0"/>
              <a:t>MI/Angina, pericarditis, myocarditis, arrhythmias, cardiomyopathies, endocarditis</a:t>
            </a:r>
          </a:p>
          <a:p>
            <a:r>
              <a:rPr lang="en-US" dirty="0" smtClean="0"/>
              <a:t>Gastrointestinal</a:t>
            </a:r>
          </a:p>
          <a:p>
            <a:pPr lvl="1"/>
            <a:r>
              <a:rPr lang="en-US" dirty="0" smtClean="0"/>
              <a:t>GERD/gastritis, FB, caustic ingestions</a:t>
            </a:r>
          </a:p>
          <a:p>
            <a:r>
              <a:rPr lang="en-US" dirty="0" smtClean="0"/>
              <a:t>Other</a:t>
            </a:r>
          </a:p>
          <a:p>
            <a:pPr lvl="1"/>
            <a:r>
              <a:rPr lang="en-US" dirty="0" smtClean="0"/>
              <a:t>Malignancy (chest mass)</a:t>
            </a:r>
          </a:p>
          <a:p>
            <a:pPr lvl="1"/>
            <a:r>
              <a:rPr lang="en-US" dirty="0" smtClean="0"/>
              <a:t>Rheumatologic diseases (SLE, KD)</a:t>
            </a:r>
          </a:p>
          <a:p>
            <a:pPr lvl="1"/>
            <a:r>
              <a:rPr lang="en-US" dirty="0" err="1" smtClean="0"/>
              <a:t>Tox</a:t>
            </a:r>
            <a:r>
              <a:rPr lang="en-US" dirty="0" smtClean="0"/>
              <a:t>/Illicit drugs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44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 smtClean="0"/>
              <a:t>Differential Diagnosis: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3556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Musculoskeletal/Skin</a:t>
            </a:r>
          </a:p>
          <a:p>
            <a:pPr lvl="1"/>
            <a:r>
              <a:rPr lang="en-US" dirty="0" smtClean="0"/>
              <a:t>Contusion, </a:t>
            </a:r>
            <a:r>
              <a:rPr lang="en-US" dirty="0" smtClean="0">
                <a:solidFill>
                  <a:srgbClr val="FF0000"/>
                </a:solidFill>
              </a:rPr>
              <a:t>trauma</a:t>
            </a:r>
            <a:r>
              <a:rPr lang="en-US" dirty="0" smtClean="0"/>
              <a:t>, </a:t>
            </a:r>
            <a:r>
              <a:rPr lang="en-US" dirty="0" err="1" smtClean="0"/>
              <a:t>costochondritis</a:t>
            </a:r>
            <a:r>
              <a:rPr lang="en-US" dirty="0" smtClean="0"/>
              <a:t>, zoster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Pulmonary</a:t>
            </a:r>
          </a:p>
          <a:p>
            <a:pPr lvl="1"/>
            <a:r>
              <a:rPr lang="en-US" dirty="0" smtClean="0"/>
              <a:t>Asthma, pneumonia, FB, URI, </a:t>
            </a:r>
            <a:r>
              <a:rPr lang="en-US" dirty="0" smtClean="0">
                <a:solidFill>
                  <a:srgbClr val="FF0000"/>
                </a:solidFill>
              </a:rPr>
              <a:t>pneumothorax, </a:t>
            </a:r>
            <a:r>
              <a:rPr lang="en-US" dirty="0" err="1" smtClean="0">
                <a:solidFill>
                  <a:srgbClr val="FF0000"/>
                </a:solidFill>
              </a:rPr>
              <a:t>HbSS</a:t>
            </a:r>
            <a:r>
              <a:rPr lang="en-US" dirty="0" smtClean="0">
                <a:solidFill>
                  <a:srgbClr val="FF0000"/>
                </a:solidFill>
              </a:rPr>
              <a:t>/acute chest, pulmonary embolus</a:t>
            </a:r>
          </a:p>
          <a:p>
            <a:r>
              <a:rPr lang="en-US" dirty="0" smtClean="0"/>
              <a:t>Psychiatric</a:t>
            </a:r>
          </a:p>
          <a:p>
            <a:pPr lvl="1"/>
            <a:r>
              <a:rPr lang="en-US" dirty="0" smtClean="0"/>
              <a:t>Panic attacks/anxiety, psychosomatic, malingering</a:t>
            </a:r>
          </a:p>
          <a:p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35562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Cardiac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MI/Angina, pericarditis, myocarditis, arrhythmias, cardiomyopathies, endocarditis</a:t>
            </a:r>
          </a:p>
          <a:p>
            <a:r>
              <a:rPr lang="en-US" dirty="0" smtClean="0"/>
              <a:t>Gastrointestinal</a:t>
            </a:r>
          </a:p>
          <a:p>
            <a:pPr lvl="1"/>
            <a:r>
              <a:rPr lang="en-US" dirty="0" smtClean="0"/>
              <a:t>GERD/gastritis, FB, caustic ingestions</a:t>
            </a:r>
          </a:p>
          <a:p>
            <a:r>
              <a:rPr lang="en-US" dirty="0" smtClean="0"/>
              <a:t>Other</a:t>
            </a:r>
          </a:p>
          <a:p>
            <a:pPr lvl="1"/>
            <a:r>
              <a:rPr lang="en-US" dirty="0" smtClean="0">
                <a:solidFill>
                  <a:srgbClr val="FF66CC"/>
                </a:solidFill>
              </a:rPr>
              <a:t>Malignancy (chest mass)</a:t>
            </a:r>
          </a:p>
          <a:p>
            <a:pPr lvl="1"/>
            <a:r>
              <a:rPr lang="en-US" dirty="0" smtClean="0"/>
              <a:t>Rheumatologic diseases (SLE, KD)</a:t>
            </a:r>
          </a:p>
          <a:p>
            <a:pPr lvl="1"/>
            <a:r>
              <a:rPr lang="en-US" dirty="0" err="1" smtClean="0"/>
              <a:t>Tox</a:t>
            </a:r>
            <a:r>
              <a:rPr lang="en-US" dirty="0" smtClean="0"/>
              <a:t>/Illicit drugs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7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raymondstevenson.com/wp-content/uploads/2011/09/needle-in-a-haysta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946" y="381000"/>
            <a:ext cx="3611054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533400"/>
            <a:ext cx="5532946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EBM: Cardiac Causes </a:t>
            </a:r>
            <a:br>
              <a:rPr lang="en-US" dirty="0" smtClean="0"/>
            </a:br>
            <a:r>
              <a:rPr lang="en-US" dirty="0" smtClean="0"/>
              <a:t>of Chest Pain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0" y="2362200"/>
            <a:ext cx="5532946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Pediatric patients with chest pain</a:t>
            </a:r>
          </a:p>
          <a:p>
            <a:pPr lvl="1"/>
            <a:r>
              <a:rPr lang="en-US" dirty="0" smtClean="0"/>
              <a:t>~1-5% will have cardiac etiology</a:t>
            </a:r>
          </a:p>
          <a:p>
            <a:pPr lvl="1"/>
            <a:r>
              <a:rPr lang="en-US" dirty="0" smtClean="0"/>
              <a:t>Not common but could be fatal if not diagnosed promptly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AHA, ACEP, Friedman et al, </a:t>
            </a:r>
            <a:r>
              <a:rPr lang="en-US" dirty="0" err="1" smtClean="0"/>
              <a:t>Drossner</a:t>
            </a:r>
            <a:r>
              <a:rPr lang="en-US" dirty="0" smtClean="0"/>
              <a:t> et al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9434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5638800" cy="1143000"/>
          </a:xfrm>
        </p:spPr>
        <p:txBody>
          <a:bodyPr/>
          <a:lstStyle/>
          <a:p>
            <a:r>
              <a:rPr lang="en-US" dirty="0" smtClean="0"/>
              <a:t>Evaluation: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51037"/>
            <a:ext cx="5562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Detailed history and physical</a:t>
            </a:r>
          </a:p>
          <a:p>
            <a:r>
              <a:rPr lang="en-US" dirty="0" smtClean="0"/>
              <a:t>Family history of cardiac events</a:t>
            </a:r>
          </a:p>
          <a:p>
            <a:r>
              <a:rPr lang="en-US" dirty="0" smtClean="0"/>
              <a:t>Drug/Illicit substance use history</a:t>
            </a:r>
          </a:p>
          <a:p>
            <a:r>
              <a:rPr lang="en-US" dirty="0" smtClean="0"/>
              <a:t>Testing is rarely indicated </a:t>
            </a:r>
            <a:r>
              <a:rPr lang="en-US" b="1" u="sng" dirty="0" smtClean="0"/>
              <a:t>unless</a:t>
            </a:r>
            <a:r>
              <a:rPr lang="en-US" dirty="0" smtClean="0"/>
              <a:t> you encounter ‘red flags’</a:t>
            </a:r>
            <a:endParaRPr lang="en-US" dirty="0"/>
          </a:p>
        </p:txBody>
      </p:sp>
      <p:pic>
        <p:nvPicPr>
          <p:cNvPr id="6146" name="Picture 2" descr="http://justwrite-solutions.com/wp-content/themes/JustWrite/timthumb.php?src=http://justwrite-solutions.com/wp-content/uploads/inspection-300x300.jpg&amp;h=358&amp;w=550&amp;zc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924" y="228600"/>
            <a:ext cx="4068076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7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Methodical Work Up: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Detailed history that includes</a:t>
            </a:r>
          </a:p>
          <a:p>
            <a:pPr lvl="1"/>
            <a:r>
              <a:rPr lang="en-US" dirty="0" smtClean="0"/>
              <a:t>Location of pain, severity, exacerbating or alleviating factors, associated symptoms and radiation of pain</a:t>
            </a:r>
          </a:p>
          <a:p>
            <a:pPr lvl="1"/>
            <a:r>
              <a:rPr lang="en-US" dirty="0" err="1" smtClean="0"/>
              <a:t>PMHx</a:t>
            </a:r>
            <a:r>
              <a:rPr lang="en-US" dirty="0" smtClean="0"/>
              <a:t> of conditions that may pre-dispose patient to cardiac etiology of chest pain</a:t>
            </a:r>
          </a:p>
          <a:p>
            <a:pPr lvl="1"/>
            <a:r>
              <a:rPr lang="en-US" dirty="0" err="1" smtClean="0"/>
              <a:t>Fam</a:t>
            </a:r>
            <a:r>
              <a:rPr lang="en-US" dirty="0" smtClean="0"/>
              <a:t> </a:t>
            </a:r>
            <a:r>
              <a:rPr lang="en-US" dirty="0" err="1" smtClean="0"/>
              <a:t>Hx</a:t>
            </a:r>
            <a:r>
              <a:rPr lang="en-US" dirty="0" smtClean="0"/>
              <a:t> of early cardiac disease or deaths in family. Also of thrombotic diseases. </a:t>
            </a:r>
          </a:p>
          <a:p>
            <a:pPr lvl="1"/>
            <a:r>
              <a:rPr lang="en-US" dirty="0" smtClean="0"/>
              <a:t>Illicit drug use, medications the patient is currently taking</a:t>
            </a:r>
          </a:p>
        </p:txBody>
      </p:sp>
    </p:spTree>
    <p:extLst>
      <p:ext uri="{BB962C8B-B14F-4D97-AF65-F5344CB8AC3E}">
        <p14:creationId xmlns:p14="http://schemas.microsoft.com/office/powerpoint/2010/main" val="114681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Red Flags: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Chest pain on exertion, dyspnea on exertion or </a:t>
            </a:r>
            <a:r>
              <a:rPr lang="en-US" dirty="0" err="1" smtClean="0"/>
              <a:t>exertional</a:t>
            </a:r>
            <a:r>
              <a:rPr lang="en-US" dirty="0" smtClean="0"/>
              <a:t> syncope</a:t>
            </a:r>
          </a:p>
          <a:p>
            <a:r>
              <a:rPr lang="en-US" dirty="0" smtClean="0"/>
              <a:t>Radiating chest pain to back, jaw, left arm or left shoulder</a:t>
            </a:r>
          </a:p>
          <a:p>
            <a:r>
              <a:rPr lang="en-US" dirty="0" smtClean="0"/>
              <a:t>Increased with supine position</a:t>
            </a:r>
          </a:p>
          <a:p>
            <a:r>
              <a:rPr lang="en-US" dirty="0" smtClean="0"/>
              <a:t>Chest pain associated with fever</a:t>
            </a:r>
            <a:endParaRPr lang="en-US" dirty="0"/>
          </a:p>
        </p:txBody>
      </p:sp>
      <p:pic>
        <p:nvPicPr>
          <p:cNvPr id="7170" name="Picture 2" descr="https://encrypted-tbn0.gstatic.com/images?q=tbn:ANd9GcSrggKwPjFH1jUYEjGeg8nvbr9qvNVag0FIDEINEmEAOKt_h8G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286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82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PMHx</a:t>
            </a:r>
            <a:r>
              <a:rPr lang="en-US" dirty="0" smtClean="0"/>
              <a:t>/</a:t>
            </a:r>
            <a:r>
              <a:rPr lang="en-US" dirty="0" err="1" smtClean="0"/>
              <a:t>FamHx</a:t>
            </a:r>
            <a:r>
              <a:rPr lang="en-US" dirty="0" smtClean="0"/>
              <a:t> Red Flags: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PMHx</a:t>
            </a:r>
            <a:r>
              <a:rPr lang="en-US" dirty="0" smtClean="0"/>
              <a:t>: </a:t>
            </a:r>
          </a:p>
          <a:p>
            <a:pPr lvl="1"/>
            <a:r>
              <a:rPr lang="en-US" dirty="0" err="1" smtClean="0"/>
              <a:t>Hx</a:t>
            </a:r>
            <a:r>
              <a:rPr lang="en-US" dirty="0" smtClean="0"/>
              <a:t> of systemic inflammatory disease </a:t>
            </a:r>
            <a:r>
              <a:rPr lang="en-US" dirty="0" err="1" smtClean="0"/>
              <a:t>e.g</a:t>
            </a:r>
            <a:r>
              <a:rPr lang="en-US" dirty="0" smtClean="0"/>
              <a:t> rheumatologic/vasculitis</a:t>
            </a:r>
          </a:p>
          <a:p>
            <a:pPr lvl="1"/>
            <a:r>
              <a:rPr lang="en-US" dirty="0" err="1" smtClean="0"/>
              <a:t>Hypercoaguable</a:t>
            </a:r>
            <a:r>
              <a:rPr lang="en-US" dirty="0" smtClean="0"/>
              <a:t> state (OCPs, clotting disorders), prolonged immobilization</a:t>
            </a:r>
          </a:p>
          <a:p>
            <a:pPr lvl="1"/>
            <a:r>
              <a:rPr lang="en-US" dirty="0" smtClean="0"/>
              <a:t>History of malignancy</a:t>
            </a:r>
          </a:p>
          <a:p>
            <a:r>
              <a:rPr lang="en-US" dirty="0" err="1" smtClean="0"/>
              <a:t>FamHx</a:t>
            </a:r>
            <a:endParaRPr lang="en-US" dirty="0" smtClean="0"/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dirty="0"/>
              <a:t>degree relative with </a:t>
            </a:r>
          </a:p>
          <a:p>
            <a:pPr lvl="2"/>
            <a:r>
              <a:rPr lang="en-US" dirty="0"/>
              <a:t>Sudden or unexplained </a:t>
            </a:r>
            <a:r>
              <a:rPr lang="en-US" dirty="0" smtClean="0"/>
              <a:t>death, aborted sudden death</a:t>
            </a:r>
            <a:endParaRPr lang="en-US" dirty="0"/>
          </a:p>
          <a:p>
            <a:pPr lvl="2"/>
            <a:r>
              <a:rPr lang="en-US" dirty="0"/>
              <a:t>Cardiomyopathy</a:t>
            </a:r>
          </a:p>
          <a:p>
            <a:pPr lvl="2"/>
            <a:r>
              <a:rPr lang="en-US" dirty="0" err="1" smtClean="0"/>
              <a:t>Hypercoaguable</a:t>
            </a:r>
            <a:r>
              <a:rPr lang="en-US" dirty="0" smtClean="0"/>
              <a:t> state</a:t>
            </a:r>
          </a:p>
          <a:p>
            <a:endParaRPr lang="en-US" dirty="0"/>
          </a:p>
        </p:txBody>
      </p:sp>
      <p:pic>
        <p:nvPicPr>
          <p:cNvPr id="4" name="Picture 2" descr="https://encrypted-tbn0.gstatic.com/images?q=tbn:ANd9GcSrggKwPjFH1jUYEjGeg8nvbr9qvNVag0FIDEINEmEAOKt_h8G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286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31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Methodical Work Up: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599"/>
          </a:xfrm>
        </p:spPr>
        <p:txBody>
          <a:bodyPr>
            <a:normAutofit fontScale="92500"/>
          </a:bodyPr>
          <a:lstStyle/>
          <a:p>
            <a:r>
              <a:rPr lang="en-US" dirty="0"/>
              <a:t>Detailed PE that includes</a:t>
            </a:r>
          </a:p>
          <a:p>
            <a:pPr lvl="1"/>
            <a:r>
              <a:rPr lang="en-US" dirty="0" smtClean="0"/>
              <a:t>Vital signs: HR, RR, BP and O2 </a:t>
            </a:r>
            <a:r>
              <a:rPr lang="en-US" dirty="0" err="1" smtClean="0"/>
              <a:t>Sats</a:t>
            </a:r>
            <a:endParaRPr lang="en-US" dirty="0" smtClean="0"/>
          </a:p>
          <a:p>
            <a:pPr lvl="1"/>
            <a:r>
              <a:rPr lang="en-US" dirty="0" smtClean="0"/>
              <a:t>Heart </a:t>
            </a:r>
            <a:r>
              <a:rPr lang="en-US" dirty="0"/>
              <a:t>exam that assesses for murmur, dynamic precordium, heart sounds, </a:t>
            </a:r>
            <a:r>
              <a:rPr lang="en-US" dirty="0" smtClean="0"/>
              <a:t>JVD, distal pulses </a:t>
            </a:r>
            <a:r>
              <a:rPr lang="en-US" dirty="0" err="1" smtClean="0"/>
              <a:t>etc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Lung exam assessing for </a:t>
            </a:r>
            <a:r>
              <a:rPr lang="en-US" dirty="0" smtClean="0"/>
              <a:t>crackles, diminished breath sounds</a:t>
            </a:r>
          </a:p>
          <a:p>
            <a:pPr lvl="1"/>
            <a:r>
              <a:rPr lang="en-US" dirty="0" smtClean="0"/>
              <a:t>Chest wall exam assessing for reproducibility of chest pain</a:t>
            </a:r>
          </a:p>
          <a:p>
            <a:pPr lvl="1"/>
            <a:r>
              <a:rPr lang="en-US" dirty="0" smtClean="0"/>
              <a:t>Abdominal exam assessing for hepatosplenomegaly</a:t>
            </a:r>
          </a:p>
          <a:p>
            <a:pPr lvl="1"/>
            <a:r>
              <a:rPr lang="en-US" dirty="0" smtClean="0"/>
              <a:t>Extremity exam assessing for edema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4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229600" cy="1143000"/>
          </a:xfrm>
        </p:spPr>
        <p:txBody>
          <a:bodyPr/>
          <a:lstStyle/>
          <a:p>
            <a:r>
              <a:rPr lang="en-US" dirty="0" smtClean="0"/>
              <a:t>Physical Exam Red Flags: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r>
              <a:rPr lang="en-US" dirty="0" smtClean="0"/>
              <a:t>Grossly abnormal vital signs </a:t>
            </a:r>
          </a:p>
          <a:p>
            <a:r>
              <a:rPr lang="en-US" dirty="0" smtClean="0"/>
              <a:t>Cardiac: </a:t>
            </a:r>
          </a:p>
          <a:p>
            <a:pPr lvl="1"/>
            <a:r>
              <a:rPr lang="en-US" dirty="0" smtClean="0"/>
              <a:t>Pathologic murmur, gallop, pericardial rub</a:t>
            </a:r>
          </a:p>
          <a:p>
            <a:pPr lvl="1"/>
            <a:r>
              <a:rPr lang="en-US" dirty="0" smtClean="0"/>
              <a:t>Diminished femoral pulses</a:t>
            </a:r>
          </a:p>
          <a:p>
            <a:pPr lvl="1"/>
            <a:r>
              <a:rPr lang="en-US" dirty="0" smtClean="0"/>
              <a:t>Persistent/unexplained tachycardia</a:t>
            </a:r>
          </a:p>
          <a:p>
            <a:pPr lvl="1"/>
            <a:r>
              <a:rPr lang="en-US" dirty="0" smtClean="0"/>
              <a:t>Presence of HSM, JVD or peripheral edema</a:t>
            </a:r>
          </a:p>
          <a:p>
            <a:r>
              <a:rPr lang="en-US" dirty="0" smtClean="0"/>
              <a:t>Pulmonary:</a:t>
            </a:r>
          </a:p>
          <a:p>
            <a:pPr lvl="1"/>
            <a:r>
              <a:rPr lang="en-US" dirty="0" smtClean="0"/>
              <a:t>Focal/absent lung sounds, crackles</a:t>
            </a:r>
          </a:p>
          <a:p>
            <a:r>
              <a:rPr lang="en-US" dirty="0" smtClean="0"/>
              <a:t>Extremities: Peripheral edema</a:t>
            </a:r>
          </a:p>
          <a:p>
            <a:endParaRPr lang="en-US" dirty="0"/>
          </a:p>
        </p:txBody>
      </p:sp>
      <p:pic>
        <p:nvPicPr>
          <p:cNvPr id="4" name="Picture 2" descr="https://encrypted-tbn0.gstatic.com/images?q=tbn:ANd9GcSrggKwPjFH1jUYEjGeg8nvbr9qvNVag0FIDEINEmEAOKt_h8G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286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32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Testing: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3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Further testing rarely indicated </a:t>
            </a:r>
            <a:r>
              <a:rPr lang="en-US" u="sng" dirty="0" smtClean="0"/>
              <a:t>particularly</a:t>
            </a:r>
            <a:r>
              <a:rPr lang="en-US" dirty="0" smtClean="0"/>
              <a:t> if the chest pain is reproducible.</a:t>
            </a:r>
          </a:p>
          <a:p>
            <a:pPr lvl="1"/>
            <a:r>
              <a:rPr lang="en-US" dirty="0" smtClean="0"/>
              <a:t>Give ibuprofen and re-assess</a:t>
            </a:r>
          </a:p>
          <a:p>
            <a:r>
              <a:rPr lang="en-US" dirty="0" smtClean="0"/>
              <a:t>EKG: Will pick up most of the life threatening cardiac etiologies of chest pain</a:t>
            </a:r>
          </a:p>
          <a:p>
            <a:r>
              <a:rPr lang="en-US" dirty="0" smtClean="0"/>
              <a:t>CXR: To evaluate for lung pathology and heart size as needed</a:t>
            </a:r>
          </a:p>
          <a:p>
            <a:r>
              <a:rPr lang="en-US" dirty="0" smtClean="0"/>
              <a:t>Cardiac Enzymes: </a:t>
            </a:r>
            <a:r>
              <a:rPr lang="en-US" dirty="0" err="1" smtClean="0"/>
              <a:t>TnI</a:t>
            </a:r>
            <a:r>
              <a:rPr lang="en-US" dirty="0" smtClean="0"/>
              <a:t>, CKMB (BNP) </a:t>
            </a:r>
          </a:p>
          <a:p>
            <a:pPr lvl="1"/>
            <a:r>
              <a:rPr lang="en-US" dirty="0" smtClean="0"/>
              <a:t>Only obtain if EKG suggests heart strain or ischemia or at the suggestion of cardiology</a:t>
            </a:r>
          </a:p>
          <a:p>
            <a:r>
              <a:rPr lang="en-US" dirty="0" smtClean="0"/>
              <a:t>ECHO: With cardiology consultation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66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Goals</a:t>
            </a:r>
          </a:p>
          <a:p>
            <a:r>
              <a:rPr lang="en-US" dirty="0" smtClean="0"/>
              <a:t>Definitions</a:t>
            </a:r>
          </a:p>
          <a:p>
            <a:r>
              <a:rPr lang="en-US" dirty="0" smtClean="0"/>
              <a:t>Epidemiology</a:t>
            </a:r>
          </a:p>
          <a:p>
            <a:r>
              <a:rPr lang="en-US" dirty="0" smtClean="0"/>
              <a:t>Differential Diagnoses</a:t>
            </a:r>
          </a:p>
          <a:p>
            <a:r>
              <a:rPr lang="en-US" dirty="0" smtClean="0"/>
              <a:t>EBM review</a:t>
            </a:r>
          </a:p>
          <a:p>
            <a:r>
              <a:rPr lang="en-US" dirty="0" smtClean="0"/>
              <a:t>Methodical approach to evaluation &amp; work up</a:t>
            </a:r>
          </a:p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39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 so…</a:t>
            </a:r>
          </a:p>
          <a:p>
            <a:r>
              <a:rPr lang="en-US" sz="4000" dirty="0" smtClean="0"/>
              <a:t>Chest pain in children… </a:t>
            </a:r>
          </a:p>
          <a:p>
            <a:pPr marL="0" indent="0">
              <a:buNone/>
            </a:pPr>
            <a:r>
              <a:rPr lang="en-US" sz="4000" dirty="0"/>
              <a:t>	</a:t>
            </a:r>
            <a:r>
              <a:rPr lang="en-US" sz="4000" dirty="0" smtClean="0"/>
              <a:t>	Is it ever cardiac?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7430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4478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“Cardiac </a:t>
            </a:r>
            <a:r>
              <a:rPr lang="en-US" sz="3600" b="1" dirty="0"/>
              <a:t>disease in pediatric patients presenting to a pediatric ED with chest </a:t>
            </a:r>
            <a:r>
              <a:rPr lang="en-US" sz="3600" b="1" dirty="0" smtClean="0"/>
              <a:t>pain”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Jan 2005 through Nov 2008, Retrospective chart review, ED in Atlanta</a:t>
            </a:r>
          </a:p>
          <a:p>
            <a:r>
              <a:rPr lang="en-US" dirty="0" smtClean="0"/>
              <a:t>Age &lt;19yrs with Chief Complaint of Chest Pain</a:t>
            </a:r>
          </a:p>
          <a:p>
            <a:pPr lvl="1"/>
            <a:r>
              <a:rPr lang="en-US" dirty="0" smtClean="0"/>
              <a:t>Excluded patients with known prior cardiac disease</a:t>
            </a:r>
          </a:p>
          <a:p>
            <a:r>
              <a:rPr lang="en-US" dirty="0" smtClean="0"/>
              <a:t>N=4,288, </a:t>
            </a:r>
          </a:p>
          <a:p>
            <a:pPr lvl="1"/>
            <a:r>
              <a:rPr lang="en-US" dirty="0" smtClean="0"/>
              <a:t>4264 (99.4%) had ‘non-cardiac’ chest pain</a:t>
            </a:r>
          </a:p>
          <a:p>
            <a:pPr lvl="1"/>
            <a:r>
              <a:rPr lang="en-US" dirty="0" smtClean="0"/>
              <a:t>24 (0.6%) had ‘cardiac’ related chest pain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6324600"/>
            <a:ext cx="7043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Drossner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DM et al  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Cardiac disease in pediatric patients presenting to a pediatric ED with chest pain.</a:t>
            </a:r>
          </a:p>
          <a:p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AJEM 2011(29), 632-8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44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Non-Cardiac Chest Pain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r>
              <a:rPr lang="en-US" dirty="0" smtClean="0"/>
              <a:t>4,264 out of 4,288 patients (99.6%)</a:t>
            </a:r>
          </a:p>
          <a:p>
            <a:pPr lvl="1"/>
            <a:r>
              <a:rPr lang="en-US" dirty="0" smtClean="0"/>
              <a:t>Musculoskeletal (56%)</a:t>
            </a:r>
          </a:p>
          <a:p>
            <a:pPr lvl="1"/>
            <a:r>
              <a:rPr lang="en-US" dirty="0" smtClean="0"/>
              <a:t>Wheezing/Asthma/Cough (12%)</a:t>
            </a:r>
          </a:p>
          <a:p>
            <a:pPr lvl="1"/>
            <a:r>
              <a:rPr lang="en-US" dirty="0" smtClean="0"/>
              <a:t>Infectious (URI/Pneumonia/Pharyngitis) (8%)</a:t>
            </a:r>
          </a:p>
          <a:p>
            <a:pPr lvl="1"/>
            <a:r>
              <a:rPr lang="en-US" dirty="0" smtClean="0"/>
              <a:t>GI (esophagitis/gastritis/</a:t>
            </a:r>
            <a:r>
              <a:rPr lang="en-US" dirty="0" err="1" smtClean="0"/>
              <a:t>abd</a:t>
            </a:r>
            <a:r>
              <a:rPr lang="en-US" dirty="0" smtClean="0"/>
              <a:t> pain (6%)</a:t>
            </a:r>
          </a:p>
          <a:p>
            <a:pPr lvl="1"/>
            <a:r>
              <a:rPr lang="en-US" dirty="0" smtClean="0"/>
              <a:t>Sickle Cell/VOC (4%)</a:t>
            </a:r>
          </a:p>
          <a:p>
            <a:pPr lvl="1"/>
            <a:r>
              <a:rPr lang="en-US" dirty="0" smtClean="0"/>
              <a:t>Other (14%)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6324600"/>
            <a:ext cx="7043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Drossner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DM et al  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Cardiac disease in pediatric patients presenting to a pediatric ED with chest pain.</a:t>
            </a:r>
          </a:p>
          <a:p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AJEM 2011(29), 632-8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36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Cardiac related Chest Pain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24 out of 4,288 patients (0.6%)</a:t>
            </a:r>
          </a:p>
          <a:p>
            <a:pPr lvl="1"/>
            <a:r>
              <a:rPr lang="en-US" dirty="0" smtClean="0"/>
              <a:t>Pericarditis (6), Age 11-18yo </a:t>
            </a:r>
          </a:p>
          <a:p>
            <a:pPr lvl="1"/>
            <a:r>
              <a:rPr lang="en-US" dirty="0" smtClean="0"/>
              <a:t>Myocarditis (4), Age 12-17yo</a:t>
            </a:r>
          </a:p>
          <a:p>
            <a:pPr lvl="1"/>
            <a:r>
              <a:rPr lang="en-US" dirty="0" smtClean="0"/>
              <a:t>Myocardial infarction (3), Age 15-17yo</a:t>
            </a:r>
          </a:p>
          <a:p>
            <a:pPr lvl="1"/>
            <a:r>
              <a:rPr lang="en-US" dirty="0" smtClean="0"/>
              <a:t>SVT (7), Age 2-15yo</a:t>
            </a:r>
          </a:p>
          <a:p>
            <a:pPr lvl="1"/>
            <a:r>
              <a:rPr lang="en-US" dirty="0" smtClean="0"/>
              <a:t>Long </a:t>
            </a:r>
            <a:r>
              <a:rPr lang="en-US" dirty="0" err="1" smtClean="0"/>
              <a:t>QTc</a:t>
            </a:r>
            <a:r>
              <a:rPr lang="en-US" dirty="0" smtClean="0"/>
              <a:t> (1), Age 4yo</a:t>
            </a:r>
          </a:p>
          <a:p>
            <a:pPr lvl="1"/>
            <a:r>
              <a:rPr lang="en-US" dirty="0" smtClean="0"/>
              <a:t>Ventricular Tachycardia (1), Age 5yo</a:t>
            </a:r>
          </a:p>
          <a:p>
            <a:pPr lvl="1"/>
            <a:r>
              <a:rPr lang="en-US" dirty="0" smtClean="0"/>
              <a:t>Pulmonary Embolism (1), Age 12yo</a:t>
            </a:r>
          </a:p>
          <a:p>
            <a:pPr lvl="1"/>
            <a:r>
              <a:rPr lang="en-US" dirty="0" err="1" smtClean="0"/>
              <a:t>Pneumopericardium</a:t>
            </a:r>
            <a:r>
              <a:rPr lang="en-US" dirty="0" smtClean="0"/>
              <a:t> (1), Age 12yo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554801">
            <a:off x="5950980" y="1955263"/>
            <a:ext cx="34658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u="sng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NO DEATHS</a:t>
            </a:r>
            <a:endParaRPr lang="en-US" sz="4400" b="1" i="1" u="sng" dirty="0">
              <a:solidFill>
                <a:srgbClr val="C00000"/>
              </a:solidFill>
              <a:uFill>
                <a:solidFill>
                  <a:srgbClr val="C00000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6324600"/>
            <a:ext cx="7043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Drossner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DM et al  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Cardiac disease in pediatric patients presenting to a pediatric ED with chest pain.</a:t>
            </a:r>
          </a:p>
          <a:p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AJEM 2011(29), 632-8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09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Summary: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Chest pain is not a common presenting chief complaint or final diagnosis for pediatric patients presenting to the ED</a:t>
            </a:r>
          </a:p>
          <a:p>
            <a:r>
              <a:rPr lang="en-US" dirty="0" smtClean="0"/>
              <a:t>A good history (including </a:t>
            </a:r>
            <a:r>
              <a:rPr lang="en-US" dirty="0" err="1" smtClean="0"/>
              <a:t>FamHx</a:t>
            </a:r>
            <a:r>
              <a:rPr lang="en-US" dirty="0" smtClean="0"/>
              <a:t>) and physical looking out for any ‘red flags’ that could suggest a cardiac etiology is usually sufficient</a:t>
            </a:r>
          </a:p>
          <a:p>
            <a:r>
              <a:rPr lang="en-US" dirty="0" smtClean="0"/>
              <a:t>Cardiac etiology of pediatric chest pain is rare (~ 1-5%)</a:t>
            </a:r>
          </a:p>
          <a:p>
            <a:r>
              <a:rPr lang="en-US" dirty="0" smtClean="0"/>
              <a:t>Further testing is rarely indicated unless ‘red flags’ on history or physical are present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20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WordArt 2"/>
          <p:cNvSpPr>
            <a:spLocks noChangeArrowheads="1" noChangeShapeType="1" noTextEdit="1"/>
          </p:cNvSpPr>
          <p:nvPr/>
        </p:nvSpPr>
        <p:spPr bwMode="auto">
          <a:xfrm>
            <a:off x="1143000" y="1752600"/>
            <a:ext cx="6858000" cy="33528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4800" b="1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rgbClr val="003366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/>
                  </a:outerShdw>
                </a:effectLst>
                <a:latin typeface="Times New Roman"/>
                <a:cs typeface="Times New Roman"/>
              </a:rPr>
              <a:t>QUESTIONS</a:t>
            </a: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1279525" y="5467350"/>
            <a:ext cx="5222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6000">
                <a:solidFill>
                  <a:schemeClr val="bg2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8229600" y="3754438"/>
            <a:ext cx="59055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7200">
                <a:solidFill>
                  <a:srgbClr val="660033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304800" y="1752600"/>
            <a:ext cx="319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CC00CC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3200400" y="5851525"/>
            <a:ext cx="5651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6000" b="1">
                <a:solidFill>
                  <a:schemeClr val="tx2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457200" y="2819400"/>
            <a:ext cx="5222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6000">
                <a:solidFill>
                  <a:srgbClr val="CCCC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80904" name="Text Box 8"/>
          <p:cNvSpPr txBox="1">
            <a:spLocks noChangeArrowheads="1"/>
          </p:cNvSpPr>
          <p:nvPr/>
        </p:nvSpPr>
        <p:spPr bwMode="auto">
          <a:xfrm>
            <a:off x="7239000" y="984250"/>
            <a:ext cx="4889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800" b="1">
                <a:solidFill>
                  <a:srgbClr val="FFFFCC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80905" name="Text Box 9"/>
          <p:cNvSpPr txBox="1">
            <a:spLocks noChangeArrowheads="1"/>
          </p:cNvSpPr>
          <p:nvPr/>
        </p:nvSpPr>
        <p:spPr bwMode="auto">
          <a:xfrm>
            <a:off x="4724400" y="5892800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FF99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80906" name="Text Box 10"/>
          <p:cNvSpPr txBox="1">
            <a:spLocks noChangeArrowheads="1"/>
          </p:cNvSpPr>
          <p:nvPr/>
        </p:nvSpPr>
        <p:spPr bwMode="auto">
          <a:xfrm>
            <a:off x="8458200" y="2514600"/>
            <a:ext cx="319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99CC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80907" name="Text Box 11"/>
          <p:cNvSpPr txBox="1">
            <a:spLocks noChangeArrowheads="1"/>
          </p:cNvSpPr>
          <p:nvPr/>
        </p:nvSpPr>
        <p:spPr bwMode="auto">
          <a:xfrm>
            <a:off x="2438400" y="381000"/>
            <a:ext cx="319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9933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80908" name="Text Box 12"/>
          <p:cNvSpPr txBox="1">
            <a:spLocks noChangeArrowheads="1"/>
          </p:cNvSpPr>
          <p:nvPr/>
        </p:nvSpPr>
        <p:spPr bwMode="auto">
          <a:xfrm>
            <a:off x="457200" y="5899150"/>
            <a:ext cx="4095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>
                <a:solidFill>
                  <a:srgbClr val="00FF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80909" name="Text Box 13"/>
          <p:cNvSpPr txBox="1">
            <a:spLocks noChangeArrowheads="1"/>
          </p:cNvSpPr>
          <p:nvPr/>
        </p:nvSpPr>
        <p:spPr bwMode="auto">
          <a:xfrm>
            <a:off x="3657600" y="533400"/>
            <a:ext cx="5222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6000">
                <a:solidFill>
                  <a:srgbClr val="6699FF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80910" name="Text Box 14"/>
          <p:cNvSpPr txBox="1">
            <a:spLocks noChangeArrowheads="1"/>
          </p:cNvSpPr>
          <p:nvPr/>
        </p:nvSpPr>
        <p:spPr bwMode="auto">
          <a:xfrm>
            <a:off x="1066800" y="381000"/>
            <a:ext cx="67945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800">
                <a:solidFill>
                  <a:srgbClr val="FFCCCC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80911" name="Text Box 15"/>
          <p:cNvSpPr txBox="1">
            <a:spLocks noChangeArrowheads="1"/>
          </p:cNvSpPr>
          <p:nvPr/>
        </p:nvSpPr>
        <p:spPr bwMode="auto">
          <a:xfrm>
            <a:off x="5867400" y="4648200"/>
            <a:ext cx="5222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6000">
                <a:solidFill>
                  <a:srgbClr val="FF9966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80912" name="Text Box 16"/>
          <p:cNvSpPr txBox="1">
            <a:spLocks noChangeArrowheads="1"/>
          </p:cNvSpPr>
          <p:nvPr/>
        </p:nvSpPr>
        <p:spPr bwMode="auto">
          <a:xfrm>
            <a:off x="8621713" y="228600"/>
            <a:ext cx="5222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6000">
                <a:solidFill>
                  <a:srgbClr val="FF0066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80913" name="Text Box 17"/>
          <p:cNvSpPr txBox="1">
            <a:spLocks noChangeArrowheads="1"/>
          </p:cNvSpPr>
          <p:nvPr/>
        </p:nvSpPr>
        <p:spPr bwMode="auto">
          <a:xfrm>
            <a:off x="5638800" y="1219200"/>
            <a:ext cx="319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9900CC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80914" name="Text Box 18"/>
          <p:cNvSpPr txBox="1">
            <a:spLocks noChangeArrowheads="1"/>
          </p:cNvSpPr>
          <p:nvPr/>
        </p:nvSpPr>
        <p:spPr bwMode="auto">
          <a:xfrm>
            <a:off x="6705600" y="533400"/>
            <a:ext cx="319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CC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80915" name="Text Box 19"/>
          <p:cNvSpPr txBox="1">
            <a:spLocks noChangeArrowheads="1"/>
          </p:cNvSpPr>
          <p:nvPr/>
        </p:nvSpPr>
        <p:spPr bwMode="auto">
          <a:xfrm>
            <a:off x="6553200" y="6400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66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80916" name="Text Box 20"/>
          <p:cNvSpPr txBox="1">
            <a:spLocks noChangeArrowheads="1"/>
          </p:cNvSpPr>
          <p:nvPr/>
        </p:nvSpPr>
        <p:spPr bwMode="auto">
          <a:xfrm>
            <a:off x="2667000" y="5105400"/>
            <a:ext cx="319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latin typeface="Times New Roman" pitchFamily="18" charset="0"/>
              </a:rPr>
              <a:t>?</a:t>
            </a:r>
          </a:p>
        </p:txBody>
      </p:sp>
      <p:sp>
        <p:nvSpPr>
          <p:cNvPr id="80917" name="Text Box 21"/>
          <p:cNvSpPr txBox="1">
            <a:spLocks noChangeArrowheads="1"/>
          </p:cNvSpPr>
          <p:nvPr/>
        </p:nvSpPr>
        <p:spPr bwMode="auto">
          <a:xfrm>
            <a:off x="0" y="0"/>
            <a:ext cx="319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latin typeface="Times New Roman" pitchFamily="18" charset="0"/>
              </a:rPr>
              <a:t>?</a:t>
            </a:r>
          </a:p>
        </p:txBody>
      </p:sp>
      <p:sp>
        <p:nvSpPr>
          <p:cNvPr id="80918" name="Text Box 22"/>
          <p:cNvSpPr txBox="1">
            <a:spLocks noChangeArrowheads="1"/>
          </p:cNvSpPr>
          <p:nvPr/>
        </p:nvSpPr>
        <p:spPr bwMode="auto">
          <a:xfrm>
            <a:off x="1981200" y="4343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66FF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80919" name="Text Box 23"/>
          <p:cNvSpPr txBox="1">
            <a:spLocks noChangeArrowheads="1"/>
          </p:cNvSpPr>
          <p:nvPr/>
        </p:nvSpPr>
        <p:spPr bwMode="auto">
          <a:xfrm>
            <a:off x="4572000" y="4876800"/>
            <a:ext cx="319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99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80920" name="Rectangle 24"/>
          <p:cNvSpPr>
            <a:spLocks noChangeArrowheads="1"/>
          </p:cNvSpPr>
          <p:nvPr/>
        </p:nvSpPr>
        <p:spPr bwMode="auto">
          <a:xfrm>
            <a:off x="4953000" y="292100"/>
            <a:ext cx="387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99FF99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80921" name="Rectangle 25"/>
          <p:cNvSpPr>
            <a:spLocks noChangeArrowheads="1"/>
          </p:cNvSpPr>
          <p:nvPr/>
        </p:nvSpPr>
        <p:spPr bwMode="auto">
          <a:xfrm>
            <a:off x="8621713" y="5638800"/>
            <a:ext cx="5651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6000" b="1">
                <a:solidFill>
                  <a:srgbClr val="FF66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80922" name="Text Box 26"/>
          <p:cNvSpPr txBox="1">
            <a:spLocks noChangeArrowheads="1"/>
          </p:cNvSpPr>
          <p:nvPr/>
        </p:nvSpPr>
        <p:spPr bwMode="auto">
          <a:xfrm>
            <a:off x="7772400" y="2895600"/>
            <a:ext cx="4095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>
                <a:latin typeface="Times New Roman" pitchFamily="18" charset="0"/>
              </a:rPr>
              <a:t>?</a:t>
            </a:r>
          </a:p>
        </p:txBody>
      </p:sp>
      <p:sp>
        <p:nvSpPr>
          <p:cNvPr id="80923" name="Text Box 27"/>
          <p:cNvSpPr txBox="1">
            <a:spLocks noChangeArrowheads="1"/>
          </p:cNvSpPr>
          <p:nvPr/>
        </p:nvSpPr>
        <p:spPr bwMode="auto">
          <a:xfrm>
            <a:off x="7162800" y="5334000"/>
            <a:ext cx="4095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>
                <a:solidFill>
                  <a:srgbClr val="99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80924" name="Text Box 28"/>
          <p:cNvSpPr txBox="1">
            <a:spLocks noChangeArrowheads="1"/>
          </p:cNvSpPr>
          <p:nvPr/>
        </p:nvSpPr>
        <p:spPr bwMode="auto">
          <a:xfrm>
            <a:off x="3886200" y="5410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6666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80925" name="Text Box 29"/>
          <p:cNvSpPr txBox="1">
            <a:spLocks noChangeArrowheads="1"/>
          </p:cNvSpPr>
          <p:nvPr/>
        </p:nvSpPr>
        <p:spPr bwMode="auto">
          <a:xfrm>
            <a:off x="8001000" y="0"/>
            <a:ext cx="319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9999FF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80926" name="Text Box 30"/>
          <p:cNvSpPr txBox="1">
            <a:spLocks noChangeArrowheads="1"/>
          </p:cNvSpPr>
          <p:nvPr/>
        </p:nvSpPr>
        <p:spPr bwMode="auto">
          <a:xfrm>
            <a:off x="6019800" y="0"/>
            <a:ext cx="45402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800">
                <a:latin typeface="Times New Roman" pitchFamily="18" charset="0"/>
              </a:rPr>
              <a:t>?</a:t>
            </a:r>
          </a:p>
        </p:txBody>
      </p:sp>
      <p:sp>
        <p:nvSpPr>
          <p:cNvPr id="80927" name="Text Box 31"/>
          <p:cNvSpPr txBox="1">
            <a:spLocks noChangeArrowheads="1"/>
          </p:cNvSpPr>
          <p:nvPr/>
        </p:nvSpPr>
        <p:spPr bwMode="auto">
          <a:xfrm>
            <a:off x="762000" y="2362200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FF99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80928" name="Text Box 32"/>
          <p:cNvSpPr txBox="1">
            <a:spLocks noChangeArrowheads="1"/>
          </p:cNvSpPr>
          <p:nvPr/>
        </p:nvSpPr>
        <p:spPr bwMode="auto">
          <a:xfrm>
            <a:off x="7772400" y="1905000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FF99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80929" name="Text Box 33"/>
          <p:cNvSpPr txBox="1">
            <a:spLocks noChangeArrowheads="1"/>
          </p:cNvSpPr>
          <p:nvPr/>
        </p:nvSpPr>
        <p:spPr bwMode="auto">
          <a:xfrm>
            <a:off x="7696200" y="5424488"/>
            <a:ext cx="679450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800">
                <a:solidFill>
                  <a:srgbClr val="FFCCCC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80930" name="Text Box 34"/>
          <p:cNvSpPr txBox="1">
            <a:spLocks noChangeArrowheads="1"/>
          </p:cNvSpPr>
          <p:nvPr/>
        </p:nvSpPr>
        <p:spPr bwMode="auto">
          <a:xfrm>
            <a:off x="0" y="4419600"/>
            <a:ext cx="5222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6000">
                <a:solidFill>
                  <a:srgbClr val="FF0066"/>
                </a:solidFill>
                <a:latin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7862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0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0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80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0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80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80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25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80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80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375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80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80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425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80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80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475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80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80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25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80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50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80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575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80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6000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80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6250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80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650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80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675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80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7000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80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72500"/>
                            </p:stCondLst>
                            <p:childTnLst>
                              <p:par>
                                <p:cTn id="1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80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75000"/>
                            </p:stCondLst>
                            <p:childTnLst>
                              <p:par>
                                <p:cTn id="1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80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77500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80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autoUpdateAnimBg="0"/>
      <p:bldP spid="80900" grpId="0" autoUpdateAnimBg="0"/>
      <p:bldP spid="80901" grpId="0" autoUpdateAnimBg="0"/>
      <p:bldP spid="80902" grpId="0" autoUpdateAnimBg="0"/>
      <p:bldP spid="80903" grpId="0" autoUpdateAnimBg="0"/>
      <p:bldP spid="80904" grpId="0" autoUpdateAnimBg="0"/>
      <p:bldP spid="80905" grpId="0" autoUpdateAnimBg="0"/>
      <p:bldP spid="80906" grpId="0" autoUpdateAnimBg="0"/>
      <p:bldP spid="80907" grpId="0" autoUpdateAnimBg="0"/>
      <p:bldP spid="80908" grpId="0" autoUpdateAnimBg="0"/>
      <p:bldP spid="80909" grpId="0" autoUpdateAnimBg="0"/>
      <p:bldP spid="80910" grpId="0" autoUpdateAnimBg="0"/>
      <p:bldP spid="80911" grpId="0" autoUpdateAnimBg="0"/>
      <p:bldP spid="80912" grpId="0" autoUpdateAnimBg="0"/>
      <p:bldP spid="80913" grpId="0" autoUpdateAnimBg="0"/>
      <p:bldP spid="80914" grpId="0" autoUpdateAnimBg="0"/>
      <p:bldP spid="80915" grpId="0" autoUpdateAnimBg="0"/>
      <p:bldP spid="80916" grpId="0" autoUpdateAnimBg="0"/>
      <p:bldP spid="80917" grpId="0" autoUpdateAnimBg="0"/>
      <p:bldP spid="80918" grpId="0" autoUpdateAnimBg="0"/>
      <p:bldP spid="80919" grpId="0" autoUpdateAnimBg="0"/>
      <p:bldP spid="80920" grpId="0" autoUpdateAnimBg="0"/>
      <p:bldP spid="80921" grpId="0" autoUpdateAnimBg="0"/>
      <p:bldP spid="80922" grpId="0" autoUpdateAnimBg="0"/>
      <p:bldP spid="80923" grpId="0" autoUpdateAnimBg="0"/>
      <p:bldP spid="80924" grpId="0" autoUpdateAnimBg="0"/>
      <p:bldP spid="80925" grpId="0" autoUpdateAnimBg="0"/>
      <p:bldP spid="80926" grpId="0" autoUpdateAnimBg="0"/>
      <p:bldP spid="80927" grpId="0" autoUpdateAnimBg="0"/>
      <p:bldP spid="80928" grpId="0" autoUpdateAnimBg="0"/>
      <p:bldP spid="80929" grpId="0" autoUpdateAnimBg="0"/>
      <p:bldP spid="8093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differential diagnosis for pediatric chest pain</a:t>
            </a:r>
          </a:p>
          <a:p>
            <a:r>
              <a:rPr lang="en-US" dirty="0" smtClean="0"/>
              <a:t>Recognize the ‘red flags’ warnings that could suggest underlying cardiac disease</a:t>
            </a:r>
          </a:p>
          <a:p>
            <a:r>
              <a:rPr lang="en-US" dirty="0" smtClean="0"/>
              <a:t>Review an evidence based, methodical, cost and time effective work up for children presenting with chest</a:t>
            </a:r>
          </a:p>
        </p:txBody>
      </p:sp>
    </p:spTree>
    <p:extLst>
      <p:ext uri="{BB962C8B-B14F-4D97-AF65-F5344CB8AC3E}">
        <p14:creationId xmlns:p14="http://schemas.microsoft.com/office/powerpoint/2010/main" val="172459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For the purpose of this talk…</a:t>
            </a:r>
          </a:p>
          <a:p>
            <a:pPr lvl="1"/>
            <a:r>
              <a:rPr lang="en-US" dirty="0" smtClean="0"/>
              <a:t>Age &lt; 19yo</a:t>
            </a:r>
          </a:p>
          <a:p>
            <a:pPr lvl="1"/>
            <a:r>
              <a:rPr lang="en-US" dirty="0" smtClean="0"/>
              <a:t>Presenting Chief Complaint of chest pain</a:t>
            </a:r>
          </a:p>
          <a:p>
            <a:pPr lvl="1"/>
            <a:r>
              <a:rPr lang="en-US" dirty="0" smtClean="0"/>
              <a:t>Otherwise healthy patient with no underlying medical condition that would predispose patient to getting cardiac related chest pain</a:t>
            </a:r>
          </a:p>
          <a:p>
            <a:pPr lvl="2"/>
            <a:r>
              <a:rPr lang="en-US" dirty="0"/>
              <a:t>Prior cardiac history (Congenital heart disease</a:t>
            </a:r>
            <a:r>
              <a:rPr lang="en-US" dirty="0" smtClean="0"/>
              <a:t>, known arrhythmias </a:t>
            </a:r>
            <a:r>
              <a:rPr lang="en-US" dirty="0" err="1" smtClean="0"/>
              <a:t>etc</a:t>
            </a:r>
            <a:r>
              <a:rPr lang="en-US" dirty="0" smtClean="0"/>
              <a:t>) </a:t>
            </a:r>
            <a:endParaRPr lang="en-US" dirty="0"/>
          </a:p>
          <a:p>
            <a:pPr lvl="2"/>
            <a:r>
              <a:rPr lang="en-US" dirty="0"/>
              <a:t>Medically complex patients (Cerebral Palsy, Developmental delay/Non verbal kids)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3003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Epidemiology: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National Hospital Ambulatory Medical Care Survey Data  (NHAMCS) 2010</a:t>
            </a:r>
          </a:p>
          <a:p>
            <a:pPr lvl="1"/>
            <a:r>
              <a:rPr lang="en-US" dirty="0" smtClean="0"/>
              <a:t>Chest pain is the 2</a:t>
            </a:r>
            <a:r>
              <a:rPr lang="en-US" baseline="30000" dirty="0" smtClean="0"/>
              <a:t>nd</a:t>
            </a:r>
            <a:r>
              <a:rPr lang="en-US" dirty="0" smtClean="0"/>
              <a:t> most common visit to the ED (all comers)</a:t>
            </a:r>
          </a:p>
          <a:p>
            <a:pPr lvl="1"/>
            <a:r>
              <a:rPr lang="en-US" dirty="0" smtClean="0"/>
              <a:t>BUT… not a common complaint for pediatric patients</a:t>
            </a:r>
          </a:p>
          <a:p>
            <a:pPr lvl="2"/>
            <a:r>
              <a:rPr lang="en-US" dirty="0" smtClean="0"/>
              <a:t>Not in top 10 chief complaint for children &lt; 15yo presenting to ED</a:t>
            </a:r>
          </a:p>
          <a:p>
            <a:pPr lvl="2"/>
            <a:r>
              <a:rPr lang="en-US" dirty="0" smtClean="0"/>
              <a:t>Not in top 10 discharge diagnosis for </a:t>
            </a:r>
            <a:r>
              <a:rPr lang="en-US" dirty="0"/>
              <a:t>children &lt; 15yo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07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amil Madati\Desktop\CDC Tables 2_Page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5398"/>
            <a:ext cx="6553200" cy="646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5800" y="1524000"/>
            <a:ext cx="6477000" cy="152400"/>
          </a:xfrm>
          <a:prstGeom prst="rect">
            <a:avLst/>
          </a:prstGeom>
          <a:solidFill>
            <a:srgbClr val="FFFF00">
              <a:alpha val="27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685800" y="3048000"/>
            <a:ext cx="6477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08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amil Madati\Desktop\CDC Tables 2_Page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38" y="685800"/>
            <a:ext cx="8766724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7430" y="2209800"/>
            <a:ext cx="8641770" cy="152400"/>
          </a:xfrm>
          <a:prstGeom prst="rect">
            <a:avLst/>
          </a:prstGeom>
          <a:solidFill>
            <a:srgbClr val="FFFF00">
              <a:alpha val="27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24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amil Madati\Desktop\CDC Tables 2_Page_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63419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60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4223" y="762000"/>
            <a:ext cx="8995554" cy="4428288"/>
            <a:chOff x="74223" y="1295400"/>
            <a:chExt cx="8995554" cy="4428288"/>
          </a:xfrm>
        </p:grpSpPr>
        <p:pic>
          <p:nvPicPr>
            <p:cNvPr id="4098" name="Picture 2" descr="C:\Users\Jamil Madati\Desktop\CDC Tables_Page_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23" y="1295400"/>
              <a:ext cx="8995554" cy="22859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9" name="Picture 3" descr="C:\Users\Jamil Madati\Desktop\CDC Tables_Page_2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23" y="3674508"/>
              <a:ext cx="8995554" cy="2049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Rectangle 6"/>
          <p:cNvSpPr/>
          <p:nvPr/>
        </p:nvSpPr>
        <p:spPr>
          <a:xfrm>
            <a:off x="152400" y="1295400"/>
            <a:ext cx="8839199" cy="228600"/>
          </a:xfrm>
          <a:prstGeom prst="rect">
            <a:avLst/>
          </a:prstGeom>
          <a:solidFill>
            <a:srgbClr val="FFFF00">
              <a:alpha val="27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1" y="3276600"/>
            <a:ext cx="8839199" cy="228600"/>
          </a:xfrm>
          <a:prstGeom prst="rect">
            <a:avLst/>
          </a:prstGeom>
          <a:solidFill>
            <a:srgbClr val="FFFF00">
              <a:alpha val="27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00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dc24ba85f4c7d95a1a8a38d1d5bb1888605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2188</TotalTime>
  <Words>1095</Words>
  <Application>Microsoft Office PowerPoint</Application>
  <PresentationFormat>On-screen Show (4:3)</PresentationFormat>
  <Paragraphs>214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Office Theme</vt:lpstr>
      <vt:lpstr>1_Custom Design</vt:lpstr>
      <vt:lpstr>Custom Design</vt:lpstr>
      <vt:lpstr>Chest Pain in Children…  Is it ever Cardiac?</vt:lpstr>
      <vt:lpstr>Outline:</vt:lpstr>
      <vt:lpstr>Goals:</vt:lpstr>
      <vt:lpstr>Definition:</vt:lpstr>
      <vt:lpstr>Epidemiology:</vt:lpstr>
      <vt:lpstr>PowerPoint Presentation</vt:lpstr>
      <vt:lpstr>PowerPoint Presentation</vt:lpstr>
      <vt:lpstr>PowerPoint Presentation</vt:lpstr>
      <vt:lpstr>PowerPoint Presentation</vt:lpstr>
      <vt:lpstr>Differential Diagnosis:</vt:lpstr>
      <vt:lpstr>Differential Diagnosis:</vt:lpstr>
      <vt:lpstr>EBM: Cardiac Causes  of Chest Pain</vt:lpstr>
      <vt:lpstr>Evaluation:</vt:lpstr>
      <vt:lpstr>Methodical Work Up:</vt:lpstr>
      <vt:lpstr>History Red Flags:</vt:lpstr>
      <vt:lpstr>PMHx/FamHx Red Flags:</vt:lpstr>
      <vt:lpstr>Methodical Work Up:</vt:lpstr>
      <vt:lpstr>Physical Exam Red Flags:</vt:lpstr>
      <vt:lpstr>Testing:</vt:lpstr>
      <vt:lpstr>PowerPoint Presentation</vt:lpstr>
      <vt:lpstr>“Cardiac disease in pediatric patients presenting to a pediatric ED with chest pain”</vt:lpstr>
      <vt:lpstr>Non-Cardiac Chest Pain</vt:lpstr>
      <vt:lpstr>Cardiac related Chest Pain</vt:lpstr>
      <vt:lpstr>Summary: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Chest Pain… Is it ever Cardiac</dc:title>
  <dc:creator>P. Jamil Madati</dc:creator>
  <cp:lastModifiedBy>Messersmith, Billie</cp:lastModifiedBy>
  <cp:revision>40</cp:revision>
  <dcterms:created xsi:type="dcterms:W3CDTF">2014-11-04T06:20:47Z</dcterms:created>
  <dcterms:modified xsi:type="dcterms:W3CDTF">2014-11-05T23:59:19Z</dcterms:modified>
</cp:coreProperties>
</file>