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2" r:id="rId3"/>
    <p:sldId id="280" r:id="rId4"/>
    <p:sldId id="257" r:id="rId5"/>
    <p:sldId id="281" r:id="rId6"/>
    <p:sldId id="277" r:id="rId7"/>
    <p:sldId id="286" r:id="rId8"/>
    <p:sldId id="283" r:id="rId9"/>
    <p:sldId id="284" r:id="rId10"/>
    <p:sldId id="285" r:id="rId11"/>
    <p:sldId id="287" r:id="rId12"/>
    <p:sldId id="288" r:id="rId13"/>
    <p:sldId id="261" r:id="rId14"/>
    <p:sldId id="268" r:id="rId15"/>
    <p:sldId id="270" r:id="rId16"/>
    <p:sldId id="271" r:id="rId17"/>
    <p:sldId id="262" r:id="rId18"/>
    <p:sldId id="273" r:id="rId19"/>
    <p:sldId id="269" r:id="rId20"/>
    <p:sldId id="275" r:id="rId21"/>
    <p:sldId id="272" r:id="rId22"/>
    <p:sldId id="276" r:id="rId23"/>
    <p:sldId id="274" r:id="rId24"/>
    <p:sldId id="263" r:id="rId25"/>
    <p:sldId id="267" r:id="rId26"/>
    <p:sldId id="264" r:id="rId27"/>
    <p:sldId id="278" r:id="rId28"/>
    <p:sldId id="279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F0EBE8"/>
    <a:srgbClr val="DA291C"/>
    <a:srgbClr val="746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792" y="-78"/>
      </p:cViewPr>
      <p:guideLst>
        <p:guide orient="horz" pos="446"/>
        <p:guide orient="horz" pos="1246"/>
        <p:guide orient="horz" pos="3117"/>
        <p:guide pos="388"/>
        <p:guide pos="4195"/>
        <p:guide pos="44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CNMC.ORG\Dept\DeptVol04\EMTC\DATA\ED%20Access%20Database\ED%20Department%20Files%20and%20Reports\Asthma%20Reports\FY14\Asthma%20with%20Xray%20FY14%20Q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CNMC.ORG\Dept\DeptVol04\EMTC\DATA\ED%20Access%20Database\ED%20Department%20Files%20and%20Reports\Asthma%20Reports\FY14\Asthma%20Monthly%20and%20Quarterly%20Report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MC.ORG\HOME\UserVol02\JCHAMBER\CLockwork%20ED\RTU\LabRad%20CY201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MC.ORG\HOME\UserVol02\JCHAMBER\HSR\Atabaki%20KT\All%20Patients%20with%20MD%20Benchmarking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CNMC.ORG\HOME\UserVol02\JCHAMBER\HSR\Atabaki%20KT\All%20Patients%20Final%20Revised%20Excluding%20Triage%20Levels%204%20and%20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Diazepam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Efficacy</c:v>
                </c:pt>
                <c:pt idx="1">
                  <c:v>Safety</c:v>
                </c:pt>
                <c:pt idx="2">
                  <c:v>Efficacy Sensitivity Analysis</c:v>
                </c:pt>
                <c:pt idx="3">
                  <c:v>Safety Sensitiviy Analysis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0.71</c:v>
                </c:pt>
                <c:pt idx="1">
                  <c:v>0.16049382716049382</c:v>
                </c:pt>
                <c:pt idx="2">
                  <c:v>0.72142857142857142</c:v>
                </c:pt>
                <c:pt idx="3">
                  <c:v>0.17142857142857143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Lorazepam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Efficacy</c:v>
                </c:pt>
                <c:pt idx="1">
                  <c:v>Safety</c:v>
                </c:pt>
                <c:pt idx="2">
                  <c:v>Efficacy Sensitivity Analysis</c:v>
                </c:pt>
                <c:pt idx="3">
                  <c:v>Safety Sensitiviy Analysis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0.74</c:v>
                </c:pt>
                <c:pt idx="1">
                  <c:v>0.17567567567567569</c:v>
                </c:pt>
                <c:pt idx="2">
                  <c:v>0.72932330827067671</c:v>
                </c:pt>
                <c:pt idx="3">
                  <c:v>0.18045112781954886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52384"/>
        <c:axId val="5844992"/>
      </c:barChart>
      <c:catAx>
        <c:axId val="5552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5844992"/>
        <c:crosses val="autoZero"/>
        <c:auto val="1"/>
        <c:lblAlgn val="ctr"/>
        <c:lblOffset val="100"/>
        <c:noMultiLvlLbl val="0"/>
      </c:catAx>
      <c:valAx>
        <c:axId val="5844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55523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Diazepam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Efficacy One Dose</c:v>
                </c:pt>
                <c:pt idx="1">
                  <c:v>Recurrence One Hour</c:v>
                </c:pt>
                <c:pt idx="2">
                  <c:v>Recurrence Four Hours</c:v>
                </c:pt>
                <c:pt idx="3">
                  <c:v>Sedation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0.62142857142857144</c:v>
                </c:pt>
                <c:pt idx="1">
                  <c:v>0.10891089108910891</c:v>
                </c:pt>
                <c:pt idx="2">
                  <c:v>0.38613861386138615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Lorazepam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Efficacy One Dose</c:v>
                </c:pt>
                <c:pt idx="1">
                  <c:v>Recurrence One Hour</c:v>
                </c:pt>
                <c:pt idx="2">
                  <c:v>Recurrence Four Hours</c:v>
                </c:pt>
                <c:pt idx="3">
                  <c:v>Sedation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0.60150375939849621</c:v>
                </c:pt>
                <c:pt idx="1">
                  <c:v>0.10309278350515463</c:v>
                </c:pt>
                <c:pt idx="2">
                  <c:v>0.39175257731958762</c:v>
                </c:pt>
                <c:pt idx="3">
                  <c:v>0.66891891891891897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83008"/>
        <c:axId val="5884544"/>
      </c:barChart>
      <c:catAx>
        <c:axId val="5883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5884544"/>
        <c:crosses val="autoZero"/>
        <c:auto val="1"/>
        <c:lblAlgn val="ctr"/>
        <c:lblOffset val="100"/>
        <c:noMultiLvlLbl val="0"/>
      </c:catAx>
      <c:valAx>
        <c:axId val="5884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58830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3773584905662E-2"/>
          <c:y val="0.16080402010050251"/>
          <c:w val="0.89404934687953552"/>
          <c:h val="0.726130653266331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AA+H</c:v>
                </c:pt>
              </c:strCache>
            </c:strRef>
          </c:tx>
          <c:spPr>
            <a:ln w="12847">
              <a:solidFill>
                <a:srgbClr val="00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Sheet1!$C$6:$G$6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Sheet1!$C$7:$G$7</c:f>
              <c:numCache>
                <c:formatCode>General</c:formatCode>
                <c:ptCount val="5"/>
                <c:pt idx="0">
                  <c:v>1.08</c:v>
                </c:pt>
                <c:pt idx="1">
                  <c:v>1.17</c:v>
                </c:pt>
                <c:pt idx="2">
                  <c:v>1.17</c:v>
                </c:pt>
                <c:pt idx="3">
                  <c:v>0.92</c:v>
                </c:pt>
                <c:pt idx="4">
                  <c:v>1.07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Sheet1!$B$8</c:f>
              <c:strCache>
                <c:ptCount val="1"/>
                <c:pt idx="0">
                  <c:v>C</c:v>
                </c:pt>
              </c:strCache>
            </c:strRef>
          </c:tx>
          <c:spPr>
            <a:ln w="12847">
              <a:solidFill>
                <a:srgbClr val="333333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cat>
            <c:strRef>
              <c:f>Sheet1!$C$6:$G$6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Sheet1!$C$8:$G$8</c:f>
              <c:numCache>
                <c:formatCode>General</c:formatCode>
                <c:ptCount val="5"/>
                <c:pt idx="0">
                  <c:v>2.0299999999999998</c:v>
                </c:pt>
                <c:pt idx="1">
                  <c:v>1.52</c:v>
                </c:pt>
                <c:pt idx="2">
                  <c:v>1.1100000000000001</c:v>
                </c:pt>
                <c:pt idx="3">
                  <c:v>1.03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887552"/>
        <c:axId val="52889472"/>
      </c:lineChart>
      <c:catAx>
        <c:axId val="5288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9" b="1" i="0" u="none" strike="noStrike" baseline="0">
                <a:solidFill>
                  <a:schemeClr val="bg1"/>
                </a:solidFill>
                <a:latin typeface="Palatino Linotype"/>
                <a:ea typeface="Palatino Linotype"/>
                <a:cs typeface="Palatino Linotype"/>
              </a:defRPr>
            </a:pPr>
            <a:endParaRPr lang="en-US"/>
          </a:p>
        </c:txPr>
        <c:crossAx val="52889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889472"/>
        <c:scaling>
          <c:orientation val="minMax"/>
        </c:scaling>
        <c:delete val="0"/>
        <c:axPos val="l"/>
        <c:majorGridlines>
          <c:spPr>
            <a:ln w="321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9" b="1" i="0" u="none" strike="noStrike" baseline="0">
                <a:solidFill>
                  <a:schemeClr val="bg1"/>
                </a:solidFill>
                <a:latin typeface="Palatino Linotype"/>
                <a:ea typeface="Palatino Linotype"/>
                <a:cs typeface="Palatino Linotype"/>
              </a:defRPr>
            </a:pPr>
            <a:endParaRPr lang="en-US"/>
          </a:p>
        </c:txPr>
        <c:crossAx val="52887552"/>
        <c:crosses val="autoZero"/>
        <c:crossBetween val="between"/>
      </c:valAx>
      <c:spPr>
        <a:solidFill>
          <a:srgbClr val="FFFFFF"/>
        </a:solidFill>
        <a:ln w="12847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036284470246739"/>
          <c:y val="0.19095477386934673"/>
          <c:w val="0.10595065312046444"/>
          <c:h val="0.10804020100502512"/>
        </c:manualLayout>
      </c:layout>
      <c:overlay val="0"/>
      <c:spPr>
        <a:solidFill>
          <a:srgbClr val="FFFFFF"/>
        </a:solidFill>
        <a:ln w="3212">
          <a:solidFill>
            <a:srgbClr val="000000"/>
          </a:solidFill>
          <a:prstDash val="solid"/>
        </a:ln>
      </c:spPr>
      <c:txPr>
        <a:bodyPr/>
        <a:lstStyle/>
        <a:p>
          <a:pPr>
            <a:defRPr sz="744" b="0" i="0" u="none" strike="noStrike" baseline="0">
              <a:solidFill>
                <a:srgbClr val="000000"/>
              </a:solidFill>
              <a:latin typeface="Palatino Linotype"/>
              <a:ea typeface="Palatino Linotype"/>
              <a:cs typeface="Palatino Linotype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9" b="0" i="0" u="none" strike="noStrike" baseline="0">
          <a:solidFill>
            <a:srgbClr val="000000"/>
          </a:solidFill>
          <a:latin typeface="Palatino Linotype"/>
          <a:ea typeface="Palatino Linotype"/>
          <a:cs typeface="Palatino Linotype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 dirty="0">
                <a:solidFill>
                  <a:schemeClr val="bg1"/>
                </a:solidFill>
                <a:latin typeface="Arial"/>
                <a:cs typeface="Arial"/>
              </a:rPr>
              <a:t>Percentage of Asthma Patients with X-rays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>
                <a:solidFill>
                  <a:schemeClr val="bg1"/>
                </a:solidFill>
                <a:latin typeface="Arial"/>
                <a:cs typeface="Arial"/>
              </a:rPr>
              <a:t>FY14 - Q3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 dirty="0"/>
          </a:p>
        </c:rich>
      </c:tx>
      <c:layout>
        <c:manualLayout>
          <c:xMode val="edge"/>
          <c:yMode val="edge"/>
          <c:x val="0.28684470820969338"/>
          <c:y val="0.1607243916242218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546323771843057E-2"/>
          <c:y val="0.31861912846632712"/>
          <c:w val="0.88097593142103525"/>
          <c:h val="0.5002829654782116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'Pivot Table ID''s'!$G$5:$G$27</c:f>
              <c:strCache>
                <c:ptCount val="23"/>
                <c:pt idx="0">
                  <c:v>32231</c:v>
                </c:pt>
                <c:pt idx="1">
                  <c:v>40693</c:v>
                </c:pt>
                <c:pt idx="2">
                  <c:v>40876</c:v>
                </c:pt>
                <c:pt idx="3">
                  <c:v>80567</c:v>
                </c:pt>
                <c:pt idx="4">
                  <c:v>77318</c:v>
                </c:pt>
                <c:pt idx="5">
                  <c:v>81293</c:v>
                </c:pt>
                <c:pt idx="6">
                  <c:v>75859</c:v>
                </c:pt>
                <c:pt idx="7">
                  <c:v>78985</c:v>
                </c:pt>
                <c:pt idx="8">
                  <c:v>22413</c:v>
                </c:pt>
                <c:pt idx="9">
                  <c:v>32244</c:v>
                </c:pt>
                <c:pt idx="10">
                  <c:v>27012</c:v>
                </c:pt>
                <c:pt idx="11">
                  <c:v>40162</c:v>
                </c:pt>
                <c:pt idx="12">
                  <c:v>41074</c:v>
                </c:pt>
                <c:pt idx="13">
                  <c:v>76159</c:v>
                </c:pt>
                <c:pt idx="14">
                  <c:v>72942</c:v>
                </c:pt>
                <c:pt idx="15">
                  <c:v>26748</c:v>
                </c:pt>
                <c:pt idx="16">
                  <c:v>77716</c:v>
                </c:pt>
                <c:pt idx="17">
                  <c:v>80763</c:v>
                </c:pt>
                <c:pt idx="18">
                  <c:v>77727</c:v>
                </c:pt>
                <c:pt idx="19">
                  <c:v>74618</c:v>
                </c:pt>
                <c:pt idx="20">
                  <c:v>31350</c:v>
                </c:pt>
                <c:pt idx="21">
                  <c:v>40363</c:v>
                </c:pt>
                <c:pt idx="22">
                  <c:v>78772</c:v>
                </c:pt>
              </c:strCache>
            </c:strRef>
          </c:cat>
          <c:val>
            <c:numRef>
              <c:f>'Pivot Table ID''s'!$K$5:$K$27</c:f>
              <c:numCache>
                <c:formatCode>0%</c:formatCode>
                <c:ptCount val="23"/>
                <c:pt idx="0">
                  <c:v>3.8461538461538464E-2</c:v>
                </c:pt>
                <c:pt idx="1">
                  <c:v>0.05</c:v>
                </c:pt>
                <c:pt idx="2">
                  <c:v>6.25E-2</c:v>
                </c:pt>
                <c:pt idx="3">
                  <c:v>6.6666666666666666E-2</c:v>
                </c:pt>
                <c:pt idx="4">
                  <c:v>7.6923076923076927E-2</c:v>
                </c:pt>
                <c:pt idx="5">
                  <c:v>7.8947368421052627E-2</c:v>
                </c:pt>
                <c:pt idx="6">
                  <c:v>0.1</c:v>
                </c:pt>
                <c:pt idx="7">
                  <c:v>0.1</c:v>
                </c:pt>
                <c:pt idx="8">
                  <c:v>0.1111111111111111</c:v>
                </c:pt>
                <c:pt idx="9">
                  <c:v>0.1111111111111111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0.13043478260869565</c:v>
                </c:pt>
                <c:pt idx="16">
                  <c:v>0.13333333333333333</c:v>
                </c:pt>
                <c:pt idx="17">
                  <c:v>0.19230769230769232</c:v>
                </c:pt>
                <c:pt idx="18">
                  <c:v>0.21052631578947367</c:v>
                </c:pt>
                <c:pt idx="19">
                  <c:v>0.22222222222222221</c:v>
                </c:pt>
                <c:pt idx="20">
                  <c:v>0.25</c:v>
                </c:pt>
                <c:pt idx="21">
                  <c:v>0.29411764705882354</c:v>
                </c:pt>
                <c:pt idx="22">
                  <c:v>0.375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275264"/>
        <c:axId val="99284480"/>
      </c:barChart>
      <c:lineChart>
        <c:grouping val="standard"/>
        <c:varyColors val="0"/>
        <c:ser>
          <c:idx val="2"/>
          <c:order val="1"/>
          <c:spPr>
            <a:ln w="12700">
              <a:solidFill>
                <a:srgbClr val="0000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'Pivot Table ID''s'!$G$5:$G$27</c:f>
              <c:strCache>
                <c:ptCount val="23"/>
                <c:pt idx="0">
                  <c:v>32231</c:v>
                </c:pt>
                <c:pt idx="1">
                  <c:v>40693</c:v>
                </c:pt>
                <c:pt idx="2">
                  <c:v>40876</c:v>
                </c:pt>
                <c:pt idx="3">
                  <c:v>80567</c:v>
                </c:pt>
                <c:pt idx="4">
                  <c:v>77318</c:v>
                </c:pt>
                <c:pt idx="5">
                  <c:v>81293</c:v>
                </c:pt>
                <c:pt idx="6">
                  <c:v>75859</c:v>
                </c:pt>
                <c:pt idx="7">
                  <c:v>78985</c:v>
                </c:pt>
                <c:pt idx="8">
                  <c:v>22413</c:v>
                </c:pt>
                <c:pt idx="9">
                  <c:v>32244</c:v>
                </c:pt>
                <c:pt idx="10">
                  <c:v>27012</c:v>
                </c:pt>
                <c:pt idx="11">
                  <c:v>40162</c:v>
                </c:pt>
                <c:pt idx="12">
                  <c:v>41074</c:v>
                </c:pt>
                <c:pt idx="13">
                  <c:v>76159</c:v>
                </c:pt>
                <c:pt idx="14">
                  <c:v>72942</c:v>
                </c:pt>
                <c:pt idx="15">
                  <c:v>26748</c:v>
                </c:pt>
                <c:pt idx="16">
                  <c:v>77716</c:v>
                </c:pt>
                <c:pt idx="17">
                  <c:v>80763</c:v>
                </c:pt>
                <c:pt idx="18">
                  <c:v>77727</c:v>
                </c:pt>
                <c:pt idx="19">
                  <c:v>74618</c:v>
                </c:pt>
                <c:pt idx="20">
                  <c:v>31350</c:v>
                </c:pt>
                <c:pt idx="21">
                  <c:v>40363</c:v>
                </c:pt>
                <c:pt idx="22">
                  <c:v>78772</c:v>
                </c:pt>
              </c:strCache>
            </c:strRef>
          </c:cat>
          <c:val>
            <c:numRef>
              <c:f>'Pivot Table ID''s'!$L$5:$L$27</c:f>
              <c:numCache>
                <c:formatCode>0%</c:formatCode>
                <c:ptCount val="23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  <c:pt idx="11">
                  <c:v>0.2</c:v>
                </c:pt>
                <c:pt idx="12">
                  <c:v>0.2</c:v>
                </c:pt>
                <c:pt idx="13">
                  <c:v>0.2</c:v>
                </c:pt>
                <c:pt idx="14">
                  <c:v>0.2</c:v>
                </c:pt>
                <c:pt idx="15">
                  <c:v>0.2</c:v>
                </c:pt>
                <c:pt idx="16">
                  <c:v>0.2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286016"/>
        <c:axId val="102310656"/>
      </c:lineChart>
      <c:catAx>
        <c:axId val="972752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chemeClr val="bg2">
                    <a:lumMod val="2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2844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9284480"/>
        <c:scaling>
          <c:orientation val="minMax"/>
          <c:max val="0.4"/>
        </c:scaling>
        <c:delete val="0"/>
        <c:axPos val="l"/>
        <c:numFmt formatCode="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275264"/>
        <c:crosses val="autoZero"/>
        <c:crossBetween val="between"/>
        <c:minorUnit val="0.01"/>
      </c:valAx>
      <c:catAx>
        <c:axId val="99286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310656"/>
        <c:crosses val="autoZero"/>
        <c:auto val="0"/>
        <c:lblAlgn val="ctr"/>
        <c:lblOffset val="100"/>
        <c:noMultiLvlLbl val="0"/>
      </c:catAx>
      <c:valAx>
        <c:axId val="1023106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928601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chemeClr val="bg1"/>
                </a:solidFill>
                <a:latin typeface="Arial"/>
                <a:cs typeface="Arial"/>
              </a:rPr>
              <a:t>Monthly Proportion of Asthma Patients with Chest X-rays</a:t>
            </a:r>
          </a:p>
        </c:rich>
      </c:tx>
      <c:layout>
        <c:manualLayout>
          <c:xMode val="edge"/>
          <c:yMode val="edge"/>
          <c:x val="0.28284854563691075"/>
          <c:y val="2.040816326530612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5135406218655971E-2"/>
          <c:y val="0.13343799058084774"/>
          <c:w val="0.93380140421263791"/>
          <c:h val="0.78492935635792782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00FF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'Monthly Data'!$B$1:$AV$1</c:f>
              <c:numCache>
                <c:formatCode>[$-409]mmm\-yy;@</c:formatCode>
                <c:ptCount val="47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  <c:pt idx="5">
                  <c:v>40483</c:v>
                </c:pt>
                <c:pt idx="6">
                  <c:v>40513</c:v>
                </c:pt>
                <c:pt idx="7">
                  <c:v>40544</c:v>
                </c:pt>
                <c:pt idx="8">
                  <c:v>40575</c:v>
                </c:pt>
                <c:pt idx="9">
                  <c:v>40603</c:v>
                </c:pt>
                <c:pt idx="10">
                  <c:v>40634</c:v>
                </c:pt>
                <c:pt idx="11">
                  <c:v>40664</c:v>
                </c:pt>
                <c:pt idx="12">
                  <c:v>40695</c:v>
                </c:pt>
                <c:pt idx="13">
                  <c:v>40725</c:v>
                </c:pt>
                <c:pt idx="14">
                  <c:v>40756</c:v>
                </c:pt>
                <c:pt idx="15">
                  <c:v>40787</c:v>
                </c:pt>
                <c:pt idx="16">
                  <c:v>40817</c:v>
                </c:pt>
                <c:pt idx="17">
                  <c:v>40848</c:v>
                </c:pt>
                <c:pt idx="18">
                  <c:v>40878</c:v>
                </c:pt>
                <c:pt idx="19">
                  <c:v>40909</c:v>
                </c:pt>
                <c:pt idx="20">
                  <c:v>40940</c:v>
                </c:pt>
                <c:pt idx="21">
                  <c:v>40969</c:v>
                </c:pt>
                <c:pt idx="22">
                  <c:v>41000</c:v>
                </c:pt>
                <c:pt idx="23">
                  <c:v>41030</c:v>
                </c:pt>
                <c:pt idx="24">
                  <c:v>41061</c:v>
                </c:pt>
                <c:pt idx="25">
                  <c:v>41091</c:v>
                </c:pt>
                <c:pt idx="26">
                  <c:v>41122</c:v>
                </c:pt>
                <c:pt idx="27">
                  <c:v>41153</c:v>
                </c:pt>
                <c:pt idx="28">
                  <c:v>41183</c:v>
                </c:pt>
                <c:pt idx="29">
                  <c:v>41214</c:v>
                </c:pt>
                <c:pt idx="30">
                  <c:v>41244</c:v>
                </c:pt>
                <c:pt idx="31">
                  <c:v>41287</c:v>
                </c:pt>
                <c:pt idx="32">
                  <c:v>41318</c:v>
                </c:pt>
                <c:pt idx="33">
                  <c:v>41346</c:v>
                </c:pt>
                <c:pt idx="34">
                  <c:v>41377</c:v>
                </c:pt>
                <c:pt idx="35">
                  <c:v>41407</c:v>
                </c:pt>
                <c:pt idx="36">
                  <c:v>41438</c:v>
                </c:pt>
                <c:pt idx="37">
                  <c:v>41468</c:v>
                </c:pt>
                <c:pt idx="38">
                  <c:v>41499</c:v>
                </c:pt>
                <c:pt idx="39">
                  <c:v>41530</c:v>
                </c:pt>
                <c:pt idx="40">
                  <c:v>41560</c:v>
                </c:pt>
                <c:pt idx="41">
                  <c:v>41591</c:v>
                </c:pt>
                <c:pt idx="42">
                  <c:v>41621</c:v>
                </c:pt>
                <c:pt idx="43">
                  <c:v>41653</c:v>
                </c:pt>
                <c:pt idx="44">
                  <c:v>41684</c:v>
                </c:pt>
                <c:pt idx="45">
                  <c:v>41712</c:v>
                </c:pt>
                <c:pt idx="46">
                  <c:v>41743</c:v>
                </c:pt>
              </c:numCache>
            </c:numRef>
          </c:cat>
          <c:val>
            <c:numRef>
              <c:f>'Monthly Data'!$B$4:$AU$4</c:f>
              <c:numCache>
                <c:formatCode>0.0%</c:formatCode>
                <c:ptCount val="46"/>
                <c:pt idx="0">
                  <c:v>0.2950191570881226</c:v>
                </c:pt>
                <c:pt idx="1">
                  <c:v>0.26046511627906976</c:v>
                </c:pt>
                <c:pt idx="2">
                  <c:v>0.31914893617021278</c:v>
                </c:pt>
                <c:pt idx="3">
                  <c:v>0.26931106471816285</c:v>
                </c:pt>
                <c:pt idx="4">
                  <c:v>0.10237659963436929</c:v>
                </c:pt>
                <c:pt idx="5">
                  <c:v>4.619565217391304E-2</c:v>
                </c:pt>
                <c:pt idx="6">
                  <c:v>0.1525</c:v>
                </c:pt>
                <c:pt idx="7">
                  <c:v>9.1463414634146339E-2</c:v>
                </c:pt>
                <c:pt idx="8">
                  <c:v>0.17647058823529413</c:v>
                </c:pt>
                <c:pt idx="9">
                  <c:v>0.12177121771217712</c:v>
                </c:pt>
                <c:pt idx="10">
                  <c:v>7.6152304609218444E-2</c:v>
                </c:pt>
                <c:pt idx="11">
                  <c:v>6.7510548523206745E-2</c:v>
                </c:pt>
                <c:pt idx="12">
                  <c:v>5.6179775280898875E-2</c:v>
                </c:pt>
                <c:pt idx="13">
                  <c:v>8.7649402390438252E-2</c:v>
                </c:pt>
                <c:pt idx="14">
                  <c:v>8.7591240875912413E-2</c:v>
                </c:pt>
                <c:pt idx="15">
                  <c:v>0.205078125</c:v>
                </c:pt>
                <c:pt idx="16">
                  <c:v>0.14880952380952381</c:v>
                </c:pt>
                <c:pt idx="17">
                  <c:v>0.15555555555555556</c:v>
                </c:pt>
                <c:pt idx="18">
                  <c:v>0.17241379310344829</c:v>
                </c:pt>
                <c:pt idx="19">
                  <c:v>0.14432989690721648</c:v>
                </c:pt>
                <c:pt idx="20">
                  <c:v>0.16712328767123288</c:v>
                </c:pt>
                <c:pt idx="21">
                  <c:v>0.1281198003327787</c:v>
                </c:pt>
                <c:pt idx="22">
                  <c:v>0.12301587301587301</c:v>
                </c:pt>
                <c:pt idx="23">
                  <c:v>0.12884615384615383</c:v>
                </c:pt>
                <c:pt idx="24">
                  <c:v>0.11304347826086956</c:v>
                </c:pt>
                <c:pt idx="25">
                  <c:v>8.3582089552238809E-2</c:v>
                </c:pt>
                <c:pt idx="26">
                  <c:v>0.17136150234741784</c:v>
                </c:pt>
                <c:pt idx="27">
                  <c:v>0.14249363867684478</c:v>
                </c:pt>
                <c:pt idx="28">
                  <c:v>0.13820078226857888</c:v>
                </c:pt>
                <c:pt idx="29">
                  <c:v>0.14819759679572764</c:v>
                </c:pt>
                <c:pt idx="30">
                  <c:v>0.19284294234592445</c:v>
                </c:pt>
                <c:pt idx="31">
                  <c:v>0.19330855018587362</c:v>
                </c:pt>
                <c:pt idx="32">
                  <c:v>8.7628865979381437E-2</c:v>
                </c:pt>
                <c:pt idx="33">
                  <c:v>0.10332541567695962</c:v>
                </c:pt>
                <c:pt idx="34">
                  <c:v>7.1100917431192664E-2</c:v>
                </c:pt>
                <c:pt idx="35">
                  <c:v>8.2034454470877774E-2</c:v>
                </c:pt>
                <c:pt idx="36">
                  <c:v>0.13793103448275862</c:v>
                </c:pt>
                <c:pt idx="37">
                  <c:v>0.22093023255813954</c:v>
                </c:pt>
                <c:pt idx="38">
                  <c:v>0.14977973568281938</c:v>
                </c:pt>
                <c:pt idx="39">
                  <c:v>0.16377171215880892</c:v>
                </c:pt>
                <c:pt idx="40">
                  <c:v>0.16703786191536749</c:v>
                </c:pt>
                <c:pt idx="41">
                  <c:v>0.18825910931174089</c:v>
                </c:pt>
                <c:pt idx="42">
                  <c:v>0.13775510204081631</c:v>
                </c:pt>
                <c:pt idx="43">
                  <c:v>0.16587677725118483</c:v>
                </c:pt>
                <c:pt idx="44">
                  <c:v>0.21917808219178081</c:v>
                </c:pt>
                <c:pt idx="45">
                  <c:v>0.13554216867469879</c:v>
                </c:pt>
              </c:numCache>
            </c:numRef>
          </c:val>
          <c:smooth val="0"/>
        </c:ser>
        <c:ser>
          <c:idx val="1"/>
          <c:order val="1"/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'Monthly Data'!$B$1:$AV$1</c:f>
              <c:numCache>
                <c:formatCode>[$-409]mmm\-yy;@</c:formatCode>
                <c:ptCount val="47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  <c:pt idx="5">
                  <c:v>40483</c:v>
                </c:pt>
                <c:pt idx="6">
                  <c:v>40513</c:v>
                </c:pt>
                <c:pt idx="7">
                  <c:v>40544</c:v>
                </c:pt>
                <c:pt idx="8">
                  <c:v>40575</c:v>
                </c:pt>
                <c:pt idx="9">
                  <c:v>40603</c:v>
                </c:pt>
                <c:pt idx="10">
                  <c:v>40634</c:v>
                </c:pt>
                <c:pt idx="11">
                  <c:v>40664</c:v>
                </c:pt>
                <c:pt idx="12">
                  <c:v>40695</c:v>
                </c:pt>
                <c:pt idx="13">
                  <c:v>40725</c:v>
                </c:pt>
                <c:pt idx="14">
                  <c:v>40756</c:v>
                </c:pt>
                <c:pt idx="15">
                  <c:v>40787</c:v>
                </c:pt>
                <c:pt idx="16">
                  <c:v>40817</c:v>
                </c:pt>
                <c:pt idx="17">
                  <c:v>40848</c:v>
                </c:pt>
                <c:pt idx="18">
                  <c:v>40878</c:v>
                </c:pt>
                <c:pt idx="19">
                  <c:v>40909</c:v>
                </c:pt>
                <c:pt idx="20">
                  <c:v>40940</c:v>
                </c:pt>
                <c:pt idx="21">
                  <c:v>40969</c:v>
                </c:pt>
                <c:pt idx="22">
                  <c:v>41000</c:v>
                </c:pt>
                <c:pt idx="23">
                  <c:v>41030</c:v>
                </c:pt>
                <c:pt idx="24">
                  <c:v>41061</c:v>
                </c:pt>
                <c:pt idx="25">
                  <c:v>41091</c:v>
                </c:pt>
                <c:pt idx="26">
                  <c:v>41122</c:v>
                </c:pt>
                <c:pt idx="27">
                  <c:v>41153</c:v>
                </c:pt>
                <c:pt idx="28">
                  <c:v>41183</c:v>
                </c:pt>
                <c:pt idx="29">
                  <c:v>41214</c:v>
                </c:pt>
                <c:pt idx="30">
                  <c:v>41244</c:v>
                </c:pt>
                <c:pt idx="31">
                  <c:v>41287</c:v>
                </c:pt>
                <c:pt idx="32">
                  <c:v>41318</c:v>
                </c:pt>
                <c:pt idx="33">
                  <c:v>41346</c:v>
                </c:pt>
                <c:pt idx="34">
                  <c:v>41377</c:v>
                </c:pt>
                <c:pt idx="35">
                  <c:v>41407</c:v>
                </c:pt>
                <c:pt idx="36">
                  <c:v>41438</c:v>
                </c:pt>
                <c:pt idx="37">
                  <c:v>41468</c:v>
                </c:pt>
                <c:pt idx="38">
                  <c:v>41499</c:v>
                </c:pt>
                <c:pt idx="39">
                  <c:v>41530</c:v>
                </c:pt>
                <c:pt idx="40">
                  <c:v>41560</c:v>
                </c:pt>
                <c:pt idx="41">
                  <c:v>41591</c:v>
                </c:pt>
                <c:pt idx="42">
                  <c:v>41621</c:v>
                </c:pt>
                <c:pt idx="43">
                  <c:v>41653</c:v>
                </c:pt>
                <c:pt idx="44">
                  <c:v>41684</c:v>
                </c:pt>
                <c:pt idx="45">
                  <c:v>41712</c:v>
                </c:pt>
                <c:pt idx="46">
                  <c:v>41743</c:v>
                </c:pt>
              </c:numCache>
            </c:numRef>
          </c:cat>
          <c:val>
            <c:numRef>
              <c:f>'Monthly Data'!$B$5:$AU$5</c:f>
              <c:numCache>
                <c:formatCode>0%</c:formatCode>
                <c:ptCount val="46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  <c:pt idx="11">
                  <c:v>0.2</c:v>
                </c:pt>
                <c:pt idx="12">
                  <c:v>0.2</c:v>
                </c:pt>
                <c:pt idx="13">
                  <c:v>0.2</c:v>
                </c:pt>
                <c:pt idx="14">
                  <c:v>0.2</c:v>
                </c:pt>
                <c:pt idx="15">
                  <c:v>0.2</c:v>
                </c:pt>
                <c:pt idx="16">
                  <c:v>0.2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0.2</c:v>
                </c:pt>
                <c:pt idx="34">
                  <c:v>0.2</c:v>
                </c:pt>
                <c:pt idx="35">
                  <c:v>0.2</c:v>
                </c:pt>
                <c:pt idx="36">
                  <c:v>0.2</c:v>
                </c:pt>
                <c:pt idx="37">
                  <c:v>0.2</c:v>
                </c:pt>
                <c:pt idx="38">
                  <c:v>0.2</c:v>
                </c:pt>
                <c:pt idx="39">
                  <c:v>0.2</c:v>
                </c:pt>
                <c:pt idx="40">
                  <c:v>0.2</c:v>
                </c:pt>
                <c:pt idx="41">
                  <c:v>0.2</c:v>
                </c:pt>
                <c:pt idx="42">
                  <c:v>0.2</c:v>
                </c:pt>
                <c:pt idx="43">
                  <c:v>0.2</c:v>
                </c:pt>
                <c:pt idx="44">
                  <c:v>0.2</c:v>
                </c:pt>
                <c:pt idx="45">
                  <c:v>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363520"/>
        <c:axId val="102365056"/>
      </c:lineChart>
      <c:dateAx>
        <c:axId val="10236352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96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2365056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0236505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236352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Propensity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to Test</a:t>
            </a:r>
          </a:p>
          <a:p>
            <a:pPr>
              <a:defRPr/>
            </a:pPr>
            <a:r>
              <a:rPr lang="en-US" baseline="0" dirty="0" smtClean="0">
                <a:solidFill>
                  <a:schemeClr val="bg1"/>
                </a:solidFill>
              </a:rPr>
              <a:t>CY 2013</a:t>
            </a:r>
            <a:endParaRPr lang="en-US" baseline="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'&lt;100 pts'!$N$1</c:f>
              <c:strCache>
                <c:ptCount val="1"/>
                <c:pt idx="0">
                  <c:v>Fraction of pts doc think  needs testing (D/B)</c:v>
                </c:pt>
              </c:strCache>
            </c:strRef>
          </c:tx>
          <c:spPr>
            <a:solidFill>
              <a:srgbClr val="9E0000"/>
            </a:solidFill>
          </c:spPr>
          <c:invertIfNegative val="0"/>
          <c:cat>
            <c:strRef>
              <c:f>'&lt;100 pts'!$L$2:$L$37</c:f>
              <c:strCache>
                <c:ptCount val="36"/>
                <c:pt idx="0">
                  <c:v>SIMPSON, JOELL</c:v>
                </c:pt>
                <c:pt idx="1">
                  <c:v>FELTER, ROBERT</c:v>
                </c:pt>
                <c:pt idx="2">
                  <c:v>LYKES, JOHN</c:v>
                </c:pt>
                <c:pt idx="3">
                  <c:v>JACKSON, WENDY</c:v>
                </c:pt>
                <c:pt idx="4">
                  <c:v>JAMAL, NAZREEN</c:v>
                </c:pt>
                <c:pt idx="5">
                  <c:v>SHASHATY, ELIZ</c:v>
                </c:pt>
                <c:pt idx="6">
                  <c:v>ATABAKI, SHIRE</c:v>
                </c:pt>
                <c:pt idx="7">
                  <c:v>SAIDINEJAD, MO</c:v>
                </c:pt>
                <c:pt idx="8">
                  <c:v>LIBRIZZI, JAMI</c:v>
                </c:pt>
                <c:pt idx="9">
                  <c:v>THOMAS MOHTAT,</c:v>
                </c:pt>
                <c:pt idx="10">
                  <c:v>JACKSON, SAADI</c:v>
                </c:pt>
                <c:pt idx="11">
                  <c:v>TAVAREZ, MELIS</c:v>
                </c:pt>
                <c:pt idx="12">
                  <c:v>RILEY, ALAN F</c:v>
                </c:pt>
                <c:pt idx="13">
                  <c:v>RANA, JAMAL AH</c:v>
                </c:pt>
                <c:pt idx="14">
                  <c:v>ROSENTHAL, ERI</c:v>
                </c:pt>
                <c:pt idx="15">
                  <c:v>CHAMBERLAIN, J</c:v>
                </c:pt>
                <c:pt idx="16">
                  <c:v>RASKAS, MORDEC</c:v>
                </c:pt>
                <c:pt idx="17">
                  <c:v>BADAKI, OLUWAK</c:v>
                </c:pt>
                <c:pt idx="18">
                  <c:v>LAJOIE, JULIA</c:v>
                </c:pt>
                <c:pt idx="19">
                  <c:v>SMITH, SOPHIA</c:v>
                </c:pt>
                <c:pt idx="20">
                  <c:v>SALEH, FAREED</c:v>
                </c:pt>
                <c:pt idx="21">
                  <c:v>TAT, SAN</c:v>
                </c:pt>
                <c:pt idx="22">
                  <c:v>MADATI, PONDA</c:v>
                </c:pt>
                <c:pt idx="23">
                  <c:v>LESTER, MARK J</c:v>
                </c:pt>
                <c:pt idx="24">
                  <c:v>HUGHES, NAOMI</c:v>
                </c:pt>
                <c:pt idx="25">
                  <c:v>IQBAL, SABAH F</c:v>
                </c:pt>
                <c:pt idx="26">
                  <c:v>GOPWANI, PRIYA</c:v>
                </c:pt>
                <c:pt idx="27">
                  <c:v>RUCKER, ALEXAN</c:v>
                </c:pt>
                <c:pt idx="28">
                  <c:v>CHAPMAN, JENNI</c:v>
                </c:pt>
                <c:pt idx="29">
                  <c:v>BERKOWITZ, DEE</c:v>
                </c:pt>
                <c:pt idx="30">
                  <c:v>TAL, LEYAT MD</c:v>
                </c:pt>
                <c:pt idx="31">
                  <c:v>MANFREDI, RITA</c:v>
                </c:pt>
                <c:pt idx="32">
                  <c:v>JOSEPH, FRANCE</c:v>
                </c:pt>
                <c:pt idx="33">
                  <c:v>PARRISH, CLARI</c:v>
                </c:pt>
                <c:pt idx="34">
                  <c:v>SAWAYA, RASHA</c:v>
                </c:pt>
                <c:pt idx="35">
                  <c:v>HUTTER, JULIA</c:v>
                </c:pt>
              </c:strCache>
            </c:strRef>
          </c:cat>
          <c:val>
            <c:numRef>
              <c:f>'&lt;100 pts'!$N$2:$N$37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2.3809523809523808E-2</c:v>
                </c:pt>
                <c:pt idx="3">
                  <c:v>2.564102564102564E-2</c:v>
                </c:pt>
                <c:pt idx="4">
                  <c:v>3.8461538461538464E-2</c:v>
                </c:pt>
                <c:pt idx="5">
                  <c:v>0.05</c:v>
                </c:pt>
                <c:pt idx="6">
                  <c:v>5.5555555555555552E-2</c:v>
                </c:pt>
                <c:pt idx="7">
                  <c:v>5.8823529411764705E-2</c:v>
                </c:pt>
                <c:pt idx="8">
                  <c:v>0.06</c:v>
                </c:pt>
                <c:pt idx="9">
                  <c:v>6.3829787234042548E-2</c:v>
                </c:pt>
                <c:pt idx="10">
                  <c:v>6.5217391304347824E-2</c:v>
                </c:pt>
                <c:pt idx="11">
                  <c:v>6.9767441860465115E-2</c:v>
                </c:pt>
                <c:pt idx="12">
                  <c:v>0.08</c:v>
                </c:pt>
                <c:pt idx="13">
                  <c:v>8.3333333333333329E-2</c:v>
                </c:pt>
                <c:pt idx="14">
                  <c:v>8.8235294117647065E-2</c:v>
                </c:pt>
                <c:pt idx="15">
                  <c:v>9.375E-2</c:v>
                </c:pt>
                <c:pt idx="16">
                  <c:v>9.5238095238095233E-2</c:v>
                </c:pt>
                <c:pt idx="17">
                  <c:v>0.1</c:v>
                </c:pt>
                <c:pt idx="18">
                  <c:v>0.1</c:v>
                </c:pt>
                <c:pt idx="19">
                  <c:v>0.10112359550561797</c:v>
                </c:pt>
                <c:pt idx="20">
                  <c:v>0.10638297872340426</c:v>
                </c:pt>
                <c:pt idx="21">
                  <c:v>0.1111111111111111</c:v>
                </c:pt>
                <c:pt idx="22">
                  <c:v>0.125</c:v>
                </c:pt>
                <c:pt idx="23">
                  <c:v>0.13043478260869565</c:v>
                </c:pt>
                <c:pt idx="24">
                  <c:v>0.13333333333333333</c:v>
                </c:pt>
                <c:pt idx="25">
                  <c:v>0.14705882352941177</c:v>
                </c:pt>
                <c:pt idx="26">
                  <c:v>0.15384615384615385</c:v>
                </c:pt>
                <c:pt idx="27">
                  <c:v>0.16216216216216217</c:v>
                </c:pt>
                <c:pt idx="28">
                  <c:v>0.17241379310344829</c:v>
                </c:pt>
                <c:pt idx="29">
                  <c:v>0.18333333333333332</c:v>
                </c:pt>
                <c:pt idx="30">
                  <c:v>0.18556701030927836</c:v>
                </c:pt>
                <c:pt idx="31">
                  <c:v>0.18604651162790697</c:v>
                </c:pt>
                <c:pt idx="32">
                  <c:v>0.1891891891891892</c:v>
                </c:pt>
                <c:pt idx="33">
                  <c:v>0.21428571428571427</c:v>
                </c:pt>
                <c:pt idx="34">
                  <c:v>0.21739130434782608</c:v>
                </c:pt>
                <c:pt idx="35">
                  <c:v>0.2807017543859649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83072"/>
        <c:axId val="102484608"/>
      </c:barChart>
      <c:catAx>
        <c:axId val="102483072"/>
        <c:scaling>
          <c:orientation val="minMax"/>
        </c:scaling>
        <c:delete val="1"/>
        <c:axPos val="b"/>
        <c:majorTickMark val="out"/>
        <c:minorTickMark val="none"/>
        <c:tickLblPos val="nextTo"/>
        <c:crossAx val="102484608"/>
        <c:crosses val="autoZero"/>
        <c:auto val="1"/>
        <c:lblAlgn val="ctr"/>
        <c:lblOffset val="100"/>
        <c:noMultiLvlLbl val="0"/>
      </c:catAx>
      <c:valAx>
        <c:axId val="10248460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10248307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r>
              <a:rPr lang="en-US" sz="1600">
                <a:solidFill>
                  <a:schemeClr val="bg1"/>
                </a:solidFill>
              </a:rPr>
              <a:t>Proportion of TBI Patients with Head CT 
(Non-Trauma Stats, Jan 2010 - Mar 2012)</a:t>
            </a:r>
          </a:p>
        </c:rich>
      </c:tx>
      <c:layout>
        <c:manualLayout>
          <c:xMode val="edge"/>
          <c:yMode val="edge"/>
          <c:x val="0.24550491407011582"/>
          <c:y val="1.707553715194294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27413984461709E-2"/>
          <c:y val="0.15660685154975529"/>
          <c:w val="0.93562708102108771"/>
          <c:h val="0.776508972267536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PivotNonTrauma!$R$11:$R$66</c:f>
              <c:numCache>
                <c:formatCode>0%</c:formatCode>
                <c:ptCount val="56"/>
                <c:pt idx="0">
                  <c:v>0</c:v>
                </c:pt>
                <c:pt idx="1">
                  <c:v>3.7037037037037035E-2</c:v>
                </c:pt>
                <c:pt idx="2">
                  <c:v>4.878048780487805E-2</c:v>
                </c:pt>
                <c:pt idx="3">
                  <c:v>5.2631578947368418E-2</c:v>
                </c:pt>
                <c:pt idx="4">
                  <c:v>5.2631578947368418E-2</c:v>
                </c:pt>
                <c:pt idx="5">
                  <c:v>5.7142857142857141E-2</c:v>
                </c:pt>
                <c:pt idx="6">
                  <c:v>6.25E-2</c:v>
                </c:pt>
                <c:pt idx="7">
                  <c:v>8.1967213114754092E-2</c:v>
                </c:pt>
                <c:pt idx="8">
                  <c:v>8.0645161290322578E-2</c:v>
                </c:pt>
                <c:pt idx="9">
                  <c:v>8.6956521739130432E-2</c:v>
                </c:pt>
                <c:pt idx="10">
                  <c:v>0.10638297872340426</c:v>
                </c:pt>
                <c:pt idx="11">
                  <c:v>0.10714285714285714</c:v>
                </c:pt>
                <c:pt idx="12">
                  <c:v>0.1111111111111111</c:v>
                </c:pt>
                <c:pt idx="13">
                  <c:v>0.11538461538461539</c:v>
                </c:pt>
                <c:pt idx="14">
                  <c:v>0.11764705882352941</c:v>
                </c:pt>
                <c:pt idx="15">
                  <c:v>0.11764705882352941</c:v>
                </c:pt>
                <c:pt idx="16">
                  <c:v>0.12121212121212122</c:v>
                </c:pt>
                <c:pt idx="17">
                  <c:v>0.125</c:v>
                </c:pt>
                <c:pt idx="18">
                  <c:v>0.125</c:v>
                </c:pt>
                <c:pt idx="19">
                  <c:v>0.13636363636363635</c:v>
                </c:pt>
                <c:pt idx="20">
                  <c:v>0.13793103448275862</c:v>
                </c:pt>
                <c:pt idx="21">
                  <c:v>0.14705882352941177</c:v>
                </c:pt>
                <c:pt idx="22">
                  <c:v>0.14705882352941177</c:v>
                </c:pt>
                <c:pt idx="23">
                  <c:v>0.14893617021276595</c:v>
                </c:pt>
                <c:pt idx="24">
                  <c:v>0.15</c:v>
                </c:pt>
                <c:pt idx="25">
                  <c:v>0.15384615384615385</c:v>
                </c:pt>
                <c:pt idx="26">
                  <c:v>0.15789473684210525</c:v>
                </c:pt>
                <c:pt idx="27">
                  <c:v>0.15942028985507245</c:v>
                </c:pt>
                <c:pt idx="28">
                  <c:v>0.16216216216216217</c:v>
                </c:pt>
                <c:pt idx="29">
                  <c:v>0.16666666666666666</c:v>
                </c:pt>
                <c:pt idx="30">
                  <c:v>0.16666666666666666</c:v>
                </c:pt>
                <c:pt idx="31">
                  <c:v>0.1891891891891892</c:v>
                </c:pt>
                <c:pt idx="32">
                  <c:v>0.1891891891891892</c:v>
                </c:pt>
                <c:pt idx="33">
                  <c:v>0.19230769230769232</c:v>
                </c:pt>
                <c:pt idx="34">
                  <c:v>0.2</c:v>
                </c:pt>
                <c:pt idx="35">
                  <c:v>0.2</c:v>
                </c:pt>
                <c:pt idx="36">
                  <c:v>0.20454545454545456</c:v>
                </c:pt>
                <c:pt idx="37">
                  <c:v>0.20689655172413793</c:v>
                </c:pt>
                <c:pt idx="38">
                  <c:v>0.21052631578947367</c:v>
                </c:pt>
                <c:pt idx="39">
                  <c:v>0.21739130434782608</c:v>
                </c:pt>
                <c:pt idx="40">
                  <c:v>0.22727272727272727</c:v>
                </c:pt>
                <c:pt idx="41">
                  <c:v>0.23076923076923078</c:v>
                </c:pt>
                <c:pt idx="42">
                  <c:v>0.25</c:v>
                </c:pt>
                <c:pt idx="43">
                  <c:v>0.29166666666666669</c:v>
                </c:pt>
                <c:pt idx="44">
                  <c:v>0.29268292682926828</c:v>
                </c:pt>
                <c:pt idx="45">
                  <c:v>0.29411764705882354</c:v>
                </c:pt>
                <c:pt idx="46">
                  <c:v>0.29729729729729731</c:v>
                </c:pt>
                <c:pt idx="47">
                  <c:v>0.30188679245283018</c:v>
                </c:pt>
                <c:pt idx="48">
                  <c:v>0.30303030303030304</c:v>
                </c:pt>
                <c:pt idx="49">
                  <c:v>0.31168831168831168</c:v>
                </c:pt>
                <c:pt idx="50">
                  <c:v>0.31428571428571428</c:v>
                </c:pt>
                <c:pt idx="51">
                  <c:v>0.34210526315789475</c:v>
                </c:pt>
                <c:pt idx="52">
                  <c:v>0.43661971830985913</c:v>
                </c:pt>
                <c:pt idx="53">
                  <c:v>0.43333333333333335</c:v>
                </c:pt>
                <c:pt idx="54">
                  <c:v>0.46666666666666667</c:v>
                </c:pt>
                <c:pt idx="55">
                  <c:v>0.47368421052631576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159360"/>
        <c:axId val="44160896"/>
      </c:barChart>
      <c:catAx>
        <c:axId val="4415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16089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41608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15936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8100"/>
          </c:spPr>
          <c:marker>
            <c:symbol val="none"/>
          </c:marker>
          <c:val>
            <c:numRef>
              <c:f>'Pivot excluding 4s and 5s'!$J$5:$J$31</c:f>
              <c:numCache>
                <c:formatCode>0%</c:formatCode>
                <c:ptCount val="27"/>
                <c:pt idx="0">
                  <c:v>0.42553191489361702</c:v>
                </c:pt>
                <c:pt idx="1">
                  <c:v>0.3</c:v>
                </c:pt>
                <c:pt idx="2">
                  <c:v>0.42105263157894735</c:v>
                </c:pt>
                <c:pt idx="3">
                  <c:v>0.56666666666666665</c:v>
                </c:pt>
                <c:pt idx="4">
                  <c:v>0.46</c:v>
                </c:pt>
                <c:pt idx="5">
                  <c:v>0.5</c:v>
                </c:pt>
                <c:pt idx="6">
                  <c:v>0.42105263157894735</c:v>
                </c:pt>
                <c:pt idx="7">
                  <c:v>0.38775510204081631</c:v>
                </c:pt>
                <c:pt idx="8">
                  <c:v>0.52631578947368418</c:v>
                </c:pt>
                <c:pt idx="9">
                  <c:v>0.44117647058823528</c:v>
                </c:pt>
                <c:pt idx="10">
                  <c:v>0.47619047619047616</c:v>
                </c:pt>
                <c:pt idx="11">
                  <c:v>0.39583333333333331</c:v>
                </c:pt>
                <c:pt idx="12">
                  <c:v>0.36363636363636365</c:v>
                </c:pt>
                <c:pt idx="13">
                  <c:v>0.43902439024390244</c:v>
                </c:pt>
                <c:pt idx="14">
                  <c:v>0.5</c:v>
                </c:pt>
                <c:pt idx="15">
                  <c:v>0.52173913043478259</c:v>
                </c:pt>
                <c:pt idx="16">
                  <c:v>0.41935483870967744</c:v>
                </c:pt>
                <c:pt idx="17">
                  <c:v>0.47619047619047616</c:v>
                </c:pt>
                <c:pt idx="18">
                  <c:v>0.4838709677419355</c:v>
                </c:pt>
                <c:pt idx="19">
                  <c:v>0.41666666666666669</c:v>
                </c:pt>
                <c:pt idx="20">
                  <c:v>0.36734693877551022</c:v>
                </c:pt>
                <c:pt idx="21">
                  <c:v>0.35416666666666669</c:v>
                </c:pt>
                <c:pt idx="22">
                  <c:v>0.40540540540540543</c:v>
                </c:pt>
                <c:pt idx="23">
                  <c:v>0.3888888888888889</c:v>
                </c:pt>
                <c:pt idx="24">
                  <c:v>0.2391304347826087</c:v>
                </c:pt>
                <c:pt idx="25">
                  <c:v>0.33333333333333331</c:v>
                </c:pt>
                <c:pt idx="26">
                  <c:v>0.33333333333333331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527104"/>
        <c:axId val="58528896"/>
      </c:lineChart>
      <c:catAx>
        <c:axId val="5852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58528896"/>
        <c:crosses val="autoZero"/>
        <c:auto val="1"/>
        <c:lblAlgn val="ctr"/>
        <c:lblOffset val="100"/>
        <c:noMultiLvlLbl val="0"/>
      </c:catAx>
      <c:valAx>
        <c:axId val="585288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5852710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0.65741</cdr:x>
      <cdr:y>0.08418</cdr:y>
    </cdr:from>
    <cdr:to>
      <cdr:x>0.76852</cdr:x>
      <cdr:y>0.28622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0209" y="285713"/>
          <a:ext cx="914391" cy="68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p</a:t>
          </a:r>
          <a:r>
            <a:rPr lang="en-US" sz="1400" b="1" dirty="0" smtClean="0">
              <a:solidFill>
                <a:schemeClr val="bg1"/>
              </a:solidFill>
            </a:rPr>
            <a:t> = 0.003</a:t>
          </a:r>
          <a:endParaRPr lang="en-US" sz="14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0.15975</cdr:x>
      <cdr:y>0.2745</cdr:y>
    </cdr:from>
    <cdr:to>
      <cdr:x>0.241</cdr:x>
      <cdr:y>0.33475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48395" y="1040616"/>
          <a:ext cx="533222" cy="228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Palatino Linotype"/>
            </a:rPr>
            <a:t>N = 189</a:t>
          </a:r>
          <a:endParaRPr lang="en-US"/>
        </a:p>
      </cdr:txBody>
    </cdr:sp>
  </cdr:relSizeAnchor>
  <cdr:relSizeAnchor xmlns:cdr="http://schemas.openxmlformats.org/drawingml/2006/chartDrawing">
    <cdr:from>
      <cdr:x>0.1285</cdr:x>
      <cdr:y>0.51775</cdr:y>
    </cdr:from>
    <cdr:to>
      <cdr:x>0.20975</cdr:x>
      <cdr:y>0.578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43310" y="1962764"/>
          <a:ext cx="533222" cy="228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Palatino Linotype"/>
            </a:rPr>
            <a:t>N = 198</a:t>
          </a:r>
          <a:endParaRPr lang="en-US"/>
        </a:p>
      </cdr:txBody>
    </cdr:sp>
  </cdr:relSizeAnchor>
  <cdr:relSizeAnchor xmlns:cdr="http://schemas.openxmlformats.org/drawingml/2006/chartDrawing">
    <cdr:from>
      <cdr:x>0.32975</cdr:x>
      <cdr:y>0.398</cdr:y>
    </cdr:from>
    <cdr:to>
      <cdr:x>0.40075</cdr:x>
      <cdr:y>0.45825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64059" y="1508798"/>
          <a:ext cx="465953" cy="228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Palatino Linotype"/>
            </a:rPr>
            <a:t>N = 25</a:t>
          </a:r>
          <a:endParaRPr lang="en-US"/>
        </a:p>
      </cdr:txBody>
    </cdr:sp>
  </cdr:relSizeAnchor>
  <cdr:relSizeAnchor xmlns:cdr="http://schemas.openxmlformats.org/drawingml/2006/chartDrawing">
    <cdr:from>
      <cdr:x>0.30375</cdr:x>
      <cdr:y>0.55475</cdr:y>
    </cdr:from>
    <cdr:to>
      <cdr:x>0.37475</cdr:x>
      <cdr:y>0.615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93428" y="2103030"/>
          <a:ext cx="465953" cy="2284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Palatino Linotype"/>
            </a:rPr>
            <a:t>N = 35</a:t>
          </a:r>
          <a:endParaRPr lang="en-US"/>
        </a:p>
      </cdr:txBody>
    </cdr:sp>
  </cdr:relSizeAnchor>
  <cdr:relSizeAnchor xmlns:cdr="http://schemas.openxmlformats.org/drawingml/2006/chartDrawing">
    <cdr:from>
      <cdr:x>0.496</cdr:x>
      <cdr:y>0.4945</cdr:y>
    </cdr:from>
    <cdr:to>
      <cdr:x>0.567</cdr:x>
      <cdr:y>0.55475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55112" y="1874625"/>
          <a:ext cx="465953" cy="228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Palatino Linotype"/>
            </a:rPr>
            <a:t>N = 43</a:t>
          </a:r>
          <a:endParaRPr lang="en-US"/>
        </a:p>
      </cdr:txBody>
    </cdr:sp>
  </cdr:relSizeAnchor>
  <cdr:relSizeAnchor xmlns:cdr="http://schemas.openxmlformats.org/drawingml/2006/chartDrawing">
    <cdr:from>
      <cdr:x>0.47725</cdr:x>
      <cdr:y>0.56925</cdr:y>
    </cdr:from>
    <cdr:to>
      <cdr:x>0.54825</cdr:x>
      <cdr:y>0.6295</cdr:y>
    </cdr:to>
    <cdr:sp macro="" textlink="">
      <cdr:nvSpPr>
        <cdr:cNvPr id="103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32061" y="2157998"/>
          <a:ext cx="465953" cy="228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Palatino Linotype"/>
            </a:rPr>
            <a:t>N = 19</a:t>
          </a:r>
          <a:endParaRPr lang="en-US"/>
        </a:p>
      </cdr:txBody>
    </cdr:sp>
  </cdr:relSizeAnchor>
  <cdr:relSizeAnchor xmlns:cdr="http://schemas.openxmlformats.org/drawingml/2006/chartDrawing">
    <cdr:from>
      <cdr:x>0.6605</cdr:x>
      <cdr:y>0.53225</cdr:y>
    </cdr:from>
    <cdr:to>
      <cdr:x>0.7315</cdr:x>
      <cdr:y>0.5925</cdr:y>
    </cdr:to>
    <cdr:sp macro="" textlink="">
      <cdr:nvSpPr>
        <cdr:cNvPr id="103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34680" y="2017733"/>
          <a:ext cx="465953" cy="228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Palatino Linotype"/>
            </a:rPr>
            <a:t>N = 13</a:t>
          </a:r>
          <a:endParaRPr lang="en-US" dirty="0"/>
        </a:p>
      </cdr:txBody>
    </cdr:sp>
  </cdr:relSizeAnchor>
  <cdr:relSizeAnchor xmlns:cdr="http://schemas.openxmlformats.org/drawingml/2006/chartDrawing">
    <cdr:from>
      <cdr:x>0.6605</cdr:x>
      <cdr:y>0.63175</cdr:y>
    </cdr:from>
    <cdr:to>
      <cdr:x>0.7315</cdr:x>
      <cdr:y>0.692</cdr:y>
    </cdr:to>
    <cdr:sp macro="" textlink="">
      <cdr:nvSpPr>
        <cdr:cNvPr id="1032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34680" y="2394933"/>
          <a:ext cx="465953" cy="2284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Palatino Linotype"/>
            </a:rPr>
            <a:t>N = 21</a:t>
          </a:r>
          <a:endParaRPr lang="en-US"/>
        </a:p>
      </cdr:txBody>
    </cdr:sp>
  </cdr:relSizeAnchor>
  <cdr:relSizeAnchor xmlns:cdr="http://schemas.openxmlformats.org/drawingml/2006/chartDrawing">
    <cdr:from>
      <cdr:x>0.833</cdr:x>
      <cdr:y>0.53225</cdr:y>
    </cdr:from>
    <cdr:to>
      <cdr:x>0.904</cdr:x>
      <cdr:y>0.5925</cdr:y>
    </cdr:to>
    <cdr:sp macro="" textlink="">
      <cdr:nvSpPr>
        <cdr:cNvPr id="1033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66750" y="2017733"/>
          <a:ext cx="465953" cy="228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Palatino Linotype"/>
            </a:rPr>
            <a:t>N = 13</a:t>
          </a:r>
          <a:endParaRPr lang="en-US"/>
        </a:p>
      </cdr:txBody>
    </cdr:sp>
  </cdr:relSizeAnchor>
  <cdr:relSizeAnchor xmlns:cdr="http://schemas.openxmlformats.org/drawingml/2006/chartDrawing">
    <cdr:from>
      <cdr:x>0.833</cdr:x>
      <cdr:y>0.607</cdr:y>
    </cdr:from>
    <cdr:to>
      <cdr:x>0.8925</cdr:x>
      <cdr:y>0.66725</cdr:y>
    </cdr:to>
    <cdr:sp macro="" textlink="">
      <cdr:nvSpPr>
        <cdr:cNvPr id="1034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66750" y="2301107"/>
          <a:ext cx="390482" cy="2284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Palatino Linotype"/>
            </a:rPr>
            <a:t>N = 8</a:t>
          </a:r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0.09848</cdr:x>
      <cdr:y>0.33447</cdr:y>
    </cdr:from>
    <cdr:to>
      <cdr:x>0.22873</cdr:x>
      <cdr:y>0.37597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8295" y="1876426"/>
          <a:ext cx="1254278" cy="232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35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Goal &lt; 20%</a:t>
          </a:r>
          <a:endParaRPr lang="en-US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0.217</cdr:x>
      <cdr:y>0.42225</cdr:y>
    </cdr:from>
    <cdr:to>
      <cdr:x>0.31224</cdr:x>
      <cdr:y>0.45778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60724" y="2561970"/>
          <a:ext cx="904478" cy="2155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>
              <a:solidFill>
                <a:srgbClr val="000000"/>
              </a:solidFill>
              <a:latin typeface="Arial"/>
              <a:cs typeface="Arial"/>
            </a:rPr>
            <a:t>Goal: &lt; 20%</a:t>
          </a:r>
          <a:endParaRPr lang="en-US"/>
        </a:p>
      </cdr:txBody>
    </cdr:sp>
  </cdr:relSizeAnchor>
  <cdr:relSizeAnchor xmlns:cdr="http://schemas.openxmlformats.org/drawingml/2006/chartDrawing">
    <cdr:from>
      <cdr:x>0.5</cdr:x>
      <cdr:y>0.5195</cdr:y>
    </cdr:from>
    <cdr:to>
      <cdr:x>0.5085</cdr:x>
      <cdr:y>0.54775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48213" y="3152027"/>
          <a:ext cx="80719" cy="171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50" b="0" i="0" u="none" strike="noStrike" baseline="0">
              <a:solidFill>
                <a:srgbClr val="000000"/>
              </a:solidFill>
              <a:latin typeface="Arial"/>
              <a:cs typeface="Arial"/>
            </a:rPr>
            <a:t>  </a:t>
          </a:r>
          <a:endParaRPr lang="en-US"/>
        </a:p>
      </cdr:txBody>
    </cdr:sp>
  </cdr:relSizeAnchor>
  <cdr:relSizeAnchor xmlns:cdr="http://schemas.openxmlformats.org/drawingml/2006/chartDrawing">
    <cdr:from>
      <cdr:x>0.11787</cdr:x>
      <cdr:y>0.14265</cdr:y>
    </cdr:from>
    <cdr:to>
      <cdr:x>0.11787</cdr:x>
      <cdr:y>0.2589</cdr:y>
    </cdr:to>
    <cdr:sp macro="" textlink="">
      <cdr:nvSpPr>
        <cdr:cNvPr id="1027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119371" y="865521"/>
          <a:ext cx="0" cy="70533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0.04482</cdr:x>
      <cdr:y>0.08629</cdr:y>
    </cdr:from>
    <cdr:to>
      <cdr:x>0.25232</cdr:x>
      <cdr:y>0.14604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5665" y="523561"/>
          <a:ext cx="1970508" cy="362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1" i="0" u="none" strike="noStrike" baseline="0" dirty="0">
              <a:solidFill>
                <a:schemeClr val="bg1"/>
              </a:solidFill>
              <a:latin typeface="Arial"/>
              <a:cs typeface="Arial"/>
            </a:rPr>
            <a:t>Monthly Feedback </a:t>
          </a:r>
          <a:r>
            <a:rPr lang="en-US" sz="1050" b="1" i="0" u="none" strike="noStrike" baseline="0" dirty="0" smtClean="0">
              <a:solidFill>
                <a:schemeClr val="bg1"/>
              </a:solidFill>
              <a:latin typeface="Arial"/>
              <a:cs typeface="Arial"/>
            </a:rPr>
            <a:t>Initiated</a:t>
          </a:r>
          <a:endParaRPr lang="en-US" b="1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0.48479</cdr:x>
      <cdr:y>0.15352</cdr:y>
    </cdr:from>
    <cdr:to>
      <cdr:x>0.55244</cdr:x>
      <cdr:y>0.94057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200769" y="964712"/>
          <a:ext cx="586154" cy="494567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47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0.44674</cdr:x>
      <cdr:y>0.04708</cdr:y>
    </cdr:from>
    <cdr:to>
      <cdr:x>0.55227</cdr:x>
      <cdr:y>0.1926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63731" y="171805"/>
          <a:ext cx="818211" cy="531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Intervention</a:t>
          </a:r>
        </a:p>
      </cdr:txBody>
    </cdr:sp>
  </cdr:relSizeAnchor>
  <cdr:relSizeAnchor xmlns:cdr="http://schemas.openxmlformats.org/drawingml/2006/chartDrawing">
    <cdr:from>
      <cdr:x>0.06624</cdr:x>
      <cdr:y>0.23126</cdr:y>
    </cdr:from>
    <cdr:to>
      <cdr:x>0.46929</cdr:x>
      <cdr:y>0.29538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573942" y="1453173"/>
          <a:ext cx="3492500" cy="40298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0.55971</cdr:x>
      <cdr:y>0.19464</cdr:y>
    </cdr:from>
    <cdr:to>
      <cdr:x>0.96817</cdr:x>
      <cdr:y>0.47806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4849935" y="1223108"/>
          <a:ext cx="3539392" cy="178093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F366D-01BF-46F3-8435-9CC6E1086779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1EF0B-A4CA-4DD5-A4D1-22396EE39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1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32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9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16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65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36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40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8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2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74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67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5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32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4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37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07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1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32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78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78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50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50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8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EF0B-A4CA-4DD5-A4D1-22396EE3989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5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No Ty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44066"/>
            <a:ext cx="2044700" cy="6560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23825"/>
            <a:ext cx="9144001" cy="5019675"/>
          </a:xfrm>
          <a:prstGeom prst="rect">
            <a:avLst/>
          </a:prstGeom>
          <a:noFill/>
        </p:spPr>
      </p:pic>
      <p:pic>
        <p:nvPicPr>
          <p:cNvPr id="9" name="Picture 8" descr="CN_Pr_SolidOL_WT_2C-RGB_Sm_08151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8701" y="4486275"/>
            <a:ext cx="1465375" cy="450929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983457"/>
            <a:ext cx="9144000" cy="334089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271431"/>
            <a:ext cx="8229600" cy="502444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FFFFFF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85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1487085"/>
            <a:ext cx="5792847" cy="673894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Title of Presentation or Thank You</a:t>
            </a:r>
            <a:endParaRPr lang="en-US" dirty="0"/>
          </a:p>
        </p:txBody>
      </p:sp>
      <p:pic>
        <p:nvPicPr>
          <p:cNvPr id="2050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44066"/>
            <a:ext cx="2044700" cy="6560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144066"/>
            <a:ext cx="2044700" cy="6560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744" y="456330"/>
            <a:ext cx="6158819" cy="731044"/>
          </a:xfrm>
        </p:spPr>
        <p:txBody>
          <a:bodyPr anchor="t">
            <a:normAutofit/>
          </a:bodyPr>
          <a:lstStyle>
            <a:lvl1pPr algn="l">
              <a:defRPr sz="2400" baseline="0">
                <a:solidFill>
                  <a:srgbClr val="74666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Title of Presentation or </a:t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32" y="1640669"/>
            <a:ext cx="4246533" cy="32861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746661"/>
                </a:solidFill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Date (00/00/0000)</a:t>
            </a:r>
            <a:endParaRPr lang="en-US" dirty="0"/>
          </a:p>
        </p:txBody>
      </p:sp>
      <p:pic>
        <p:nvPicPr>
          <p:cNvPr id="3074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1" cy="128588"/>
          </a:xfrm>
          <a:prstGeom prst="rect">
            <a:avLst/>
          </a:prstGeom>
          <a:noFill/>
        </p:spPr>
      </p:pic>
      <p:pic>
        <p:nvPicPr>
          <p:cNvPr id="3076" name="Picture 4" descr="O:\MAC-SERVER\Jobs\CNM_Childrens_National_Medical_Center\12495-08_Collateral_Templates\PPT\Links\CN_Red_Title_Bkg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1975246"/>
            <a:ext cx="9144000" cy="316825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144066"/>
            <a:ext cx="2044700" cy="6560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744" y="456330"/>
            <a:ext cx="6158819" cy="731044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746661"/>
                </a:solidFill>
                <a:latin typeface="Corbe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32" y="1640669"/>
            <a:ext cx="4246533" cy="32861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746661"/>
                </a:solidFill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Date (00/00/0000)</a:t>
            </a:r>
            <a:endParaRPr lang="en-US" dirty="0"/>
          </a:p>
        </p:txBody>
      </p:sp>
      <p:pic>
        <p:nvPicPr>
          <p:cNvPr id="3074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1" cy="128588"/>
          </a:xfrm>
          <a:prstGeom prst="rect">
            <a:avLst/>
          </a:prstGeom>
          <a:noFill/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977628"/>
            <a:ext cx="9144000" cy="31658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O:\MAC-SERVER\Jobs\CNM_Childrens_National_Medical_Center\12495-08_Collateral_Templates\PPT\Links\CN_Red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28385"/>
            <a:ext cx="9144001" cy="39909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5800" y="705351"/>
            <a:ext cx="7772400" cy="1102519"/>
          </a:xfrm>
        </p:spPr>
        <p:txBody>
          <a:bodyPr anchor="t">
            <a:normAutofit/>
          </a:bodyPr>
          <a:lstStyle>
            <a:lvl1pPr algn="l">
              <a:defRPr sz="2800" i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908" y="4767263"/>
            <a:ext cx="2133600" cy="273844"/>
          </a:xfrm>
        </p:spPr>
        <p:txBody>
          <a:bodyPr/>
          <a:lstStyle>
            <a:lvl1pPr algn="l">
              <a:defRPr sz="1050"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100" name="Picture 4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4379144"/>
            <a:ext cx="2044700" cy="65603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Tau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34507"/>
            <a:ext cx="9144001" cy="39909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5800" y="705689"/>
            <a:ext cx="7772400" cy="1102519"/>
          </a:xfrm>
        </p:spPr>
        <p:txBody>
          <a:bodyPr anchor="t">
            <a:normAutofit/>
          </a:bodyPr>
          <a:lstStyle>
            <a:lvl1pPr algn="l">
              <a:defRPr sz="2800" i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908" y="4767263"/>
            <a:ext cx="2133600" cy="273844"/>
          </a:xfrm>
        </p:spPr>
        <p:txBody>
          <a:bodyPr/>
          <a:lstStyle>
            <a:lvl1pPr algn="l">
              <a:defRPr sz="1050"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100" name="Picture 4" descr="O:\MAC-SERVER\Jobs\CNM_Childrens_National_Medical_Center\12495-08_Collateral_Templates\PPT\Links\CN_Pr_Solid_3C-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4379144"/>
            <a:ext cx="2044700" cy="65603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23825"/>
            <a:ext cx="9144001" cy="5019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271431"/>
            <a:ext cx="8229600" cy="502444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8588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983456"/>
            <a:ext cx="8223307" cy="3340918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FFFFFF"/>
                </a:solidFill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8" name="Picture 7" descr="CN_Pr_SolidOL_WT_2C-RGB_Sm_081513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8701" y="4486275"/>
            <a:ext cx="1465375" cy="4509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23825"/>
            <a:ext cx="9144001" cy="5019675"/>
          </a:xfrm>
          <a:prstGeom prst="rect">
            <a:avLst/>
          </a:prstGeom>
          <a:noFill/>
        </p:spPr>
      </p:pic>
      <p:pic>
        <p:nvPicPr>
          <p:cNvPr id="9" name="Picture 8" descr="CN_Pr_SolidOL_WT_2C-RGB_Sm_08151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8701" y="4486275"/>
            <a:ext cx="1465375" cy="450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271431"/>
            <a:ext cx="8229600" cy="502444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FFFFFF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8588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5" y="983456"/>
            <a:ext cx="3914773" cy="3340918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FFFFFF"/>
                </a:solidFill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95896" y="983435"/>
            <a:ext cx="3914773" cy="3340918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FFFFFF"/>
                </a:solidFill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23825"/>
            <a:ext cx="9144001" cy="5019675"/>
          </a:xfrm>
          <a:prstGeom prst="rect">
            <a:avLst/>
          </a:prstGeom>
          <a:noFill/>
        </p:spPr>
      </p:pic>
      <p:pic>
        <p:nvPicPr>
          <p:cNvPr id="11" name="Picture 10" descr="CN_Pr_SolidOL_WT_2C-RGB_Sm_08151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8701" y="4486275"/>
            <a:ext cx="1465375" cy="450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271431"/>
            <a:ext cx="8229600" cy="502444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FFFFFF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8588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983456"/>
            <a:ext cx="6148389" cy="3340918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rgbClr val="FFFFFF"/>
                </a:solidFill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54885" y="983456"/>
            <a:ext cx="2089116" cy="334091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35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49" r:id="rId3"/>
    <p:sldLayoutId id="2147483659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6475" y="1487085"/>
            <a:ext cx="6640572" cy="6738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Five Articles That Will Change Your Practice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James Chamberlain, MD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baseline mental status</a:t>
            </a:r>
            <a:endParaRPr lang="en-US" dirty="0"/>
          </a:p>
        </p:txBody>
      </p:sp>
      <p:pic>
        <p:nvPicPr>
          <p:cNvPr id="2050" name="Picture 2"/>
          <p:cNvPicPr>
            <a:picLocks noGrp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" y="1335024"/>
            <a:ext cx="6647688" cy="351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4" y="24003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P &lt; 0.001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choose a </a:t>
            </a:r>
            <a:r>
              <a:rPr lang="en-US" dirty="0" err="1" smtClean="0"/>
              <a:t>benzo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394259"/>
              </p:ext>
            </p:extLst>
          </p:nvPr>
        </p:nvGraphicFramePr>
        <p:xfrm>
          <a:off x="783770" y="849085"/>
          <a:ext cx="7391400" cy="3951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/>
                <a:gridCol w="1847850"/>
                <a:gridCol w="1847850"/>
                <a:gridCol w="1847850"/>
              </a:tblGrid>
              <a:tr h="41161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Midazolam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Lorazepam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Diazepam</a:t>
                      </a:r>
                      <a:endParaRPr lang="en-US" sz="2400" dirty="0"/>
                    </a:p>
                  </a:txBody>
                  <a:tcPr/>
                </a:tc>
              </a:tr>
              <a:tr h="4116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√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+/-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</a:tr>
              <a:tr h="4116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√</a:t>
                      </a:r>
                    </a:p>
                  </a:txBody>
                  <a:tcPr/>
                </a:tc>
              </a:tr>
              <a:tr h="7409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IN, </a:t>
                      </a:r>
                      <a:r>
                        <a:rPr lang="en-US" sz="2400" dirty="0" err="1" smtClean="0"/>
                        <a:t>Buccal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116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Effective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√</a:t>
                      </a:r>
                    </a:p>
                  </a:txBody>
                  <a:tcPr/>
                </a:tc>
              </a:tr>
              <a:tr h="4116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Safe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√</a:t>
                      </a:r>
                    </a:p>
                  </a:txBody>
                  <a:tcPr/>
                </a:tc>
              </a:tr>
              <a:tr h="4116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Duration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Short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Long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Medium</a:t>
                      </a:r>
                      <a:endParaRPr lang="en-US" sz="2400" dirty="0"/>
                    </a:p>
                  </a:txBody>
                  <a:tcPr/>
                </a:tc>
              </a:tr>
              <a:tr h="46740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Refrigeration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98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when </a:t>
            </a:r>
            <a:r>
              <a:rPr lang="en-US" dirty="0" err="1" smtClean="0"/>
              <a:t>benzos</a:t>
            </a:r>
            <a:r>
              <a:rPr lang="en-US" dirty="0" smtClean="0"/>
              <a:t> fail?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ESETT: Established status epilepticus treatment trial</a:t>
            </a:r>
          </a:p>
          <a:p>
            <a:endParaRPr lang="en-US" sz="2000" dirty="0"/>
          </a:p>
          <a:p>
            <a:r>
              <a:rPr lang="en-US" sz="2000" dirty="0" smtClean="0"/>
              <a:t>	Adults and children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Adaptive randomization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fos</a:t>
            </a:r>
            <a:r>
              <a:rPr lang="en-US" sz="2000" dirty="0" smtClean="0"/>
              <a:t>-phenytoin vs. levetiracetam vs. valproate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708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Pediatric Imaging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Ultrasound for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appendicitis (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Sivit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CJ, Newman KD, Boenning DA,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Bulas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DI.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Appendicitis: usefulness of US in diagnosis in pediatric population. Radiology. </a:t>
            </a:r>
            <a:r>
              <a:rPr lang="en-US" sz="1800" b="1" u="sng" dirty="0" smtClean="0">
                <a:latin typeface="Arial" pitchFamily="34" charset="0"/>
                <a:cs typeface="Arial" pitchFamily="34" charset="0"/>
              </a:rPr>
              <a:t>1992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;185:549–552)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Ultrasound plus MRI for appendicitis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Aspelund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et al. Pediatrics 2014;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Herliczek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TW et al. Am J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Roentgenol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2013)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MRI for shunt malfunction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(Ashley WW et al. J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Neurosurg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2005) 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Flow measurement for shunt malfunction (in progress)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Spectroscopy for intracranial hematoma detection (in progress)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Patient-Centered Care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vs. Patient Satisfaction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7176" y="798400"/>
            <a:ext cx="8477306" cy="232410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Kupfer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JM, Bond EU. Patient Satisfaction and </a:t>
            </a:r>
            <a:r>
              <a:rPr lang="en-US" dirty="0">
                <a:latin typeface="Arial" pitchFamily="34" charset="0"/>
                <a:cs typeface="Arial" pitchFamily="34" charset="0"/>
              </a:rPr>
              <a:t>Patient-Centered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Care: Necessary </a:t>
            </a:r>
            <a:r>
              <a:rPr lang="en-US" dirty="0">
                <a:latin typeface="Arial" pitchFamily="34" charset="0"/>
                <a:cs typeface="Arial" pitchFamily="34" charset="0"/>
              </a:rPr>
              <a:t>but Not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Equal. JAMA July 2012.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Patient-centered care: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providing </a:t>
            </a:r>
            <a:r>
              <a:rPr lang="en-US" dirty="0">
                <a:latin typeface="Arial" pitchFamily="34" charset="0"/>
                <a:cs typeface="Arial" pitchFamily="34" charset="0"/>
              </a:rPr>
              <a:t>medical care that respects the values of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patient/family. </a:t>
            </a:r>
          </a:p>
          <a:p>
            <a:pPr marL="914400"/>
            <a:r>
              <a:rPr lang="en-US" dirty="0" smtClean="0">
                <a:latin typeface="Arial" pitchFamily="34" charset="0"/>
                <a:cs typeface="Arial" pitchFamily="34" charset="0"/>
              </a:rPr>
              <a:t>structuring </a:t>
            </a:r>
            <a:r>
              <a:rPr lang="en-US" dirty="0">
                <a:latin typeface="Arial" pitchFamily="34" charset="0"/>
                <a:cs typeface="Arial" pitchFamily="34" charset="0"/>
              </a:rPr>
              <a:t>the healthcare system and processes around the needs of the patient rather than the needs of physicians and nurses.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Patient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satisfaction: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a </a:t>
            </a:r>
            <a:r>
              <a:rPr lang="en-US" dirty="0">
                <a:latin typeface="Arial" pitchFamily="34" charset="0"/>
                <a:cs typeface="Arial" pitchFamily="34" charset="0"/>
              </a:rPr>
              <a:t>tool used by industry to measure how well we meet customers’ expectations.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If we’re going to use customer satisfaction as a quality measure, then it should be validated as a quality metric.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Sometimes, the two will be in direct conflict.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Patient-Centered Care ≠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Patient Satisfaction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7176" y="983457"/>
            <a:ext cx="8477306" cy="23241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Natale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J. Cranial computed tomography use among children with minor blunt head trauma: Association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race/ethnicity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Arch Dis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Pediatr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Adol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Med 2012.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Severely ill: CT rates are the same.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Mildly ill: CT rates are higher in whites.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Consistent with 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Inappropriate antibiotics for asthma (higher in whites), 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Severity-adjusted admission rates (higher in whites).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20" y="3861364"/>
            <a:ext cx="4183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Vanderweil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SG et al.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Acad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Emerg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 2008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Chamberlain JM et al. Pediatrics 2007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Severity-adjusted Admission Rates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972016"/>
              </p:ext>
            </p:extLst>
          </p:nvPr>
        </p:nvGraphicFramePr>
        <p:xfrm>
          <a:off x="3939822" y="1062717"/>
          <a:ext cx="5204178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2" y="1251856"/>
            <a:ext cx="3604800" cy="264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Variation in Care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7176" y="983457"/>
            <a:ext cx="8477306" cy="2324100"/>
          </a:xfrm>
        </p:spPr>
        <p:txBody>
          <a:bodyPr>
            <a:normAutofit fontScale="77500" lnSpcReduction="20000"/>
          </a:bodyPr>
          <a:lstStyle/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Dartmouth Atlas Project</a:t>
            </a:r>
          </a:p>
          <a:p>
            <a:r>
              <a:rPr lang="en-US" sz="2100" dirty="0">
                <a:latin typeface="Arial" pitchFamily="34" charset="0"/>
                <a:cs typeface="Arial" pitchFamily="34" charset="0"/>
              </a:rPr>
              <a:t>http://www.dartmouthatlas.org/downloads/atlases/NNE_Pediatric_Atlas_121113.pdf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Inappropriate use of antibiotics for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URI lowest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in cities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with a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major pediatric hospital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Radiation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exposure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lowest in cities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with a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major pediatric hospital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Four-fold differences in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tonsillectomy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rates</a:t>
            </a: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Two-fold difference in emergency department use</a:t>
            </a: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Two-fold difference in hospitalization rate</a:t>
            </a: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variation in use of antibiotics among cities is 1.8 fold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Changing Provider Practice with Audit and Feedback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675" y="942975"/>
            <a:ext cx="77524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Ivers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N. Audit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feedback: effects on professional practice and healthcare outcomes. Cochrane Database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Rev. 2012 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 studies included audit and feedback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Median increase of 4.3% for proportion measures (IQR 0.5-16%)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Median increase of 1.3% for continuous measures (1.3-29%)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Effectiveness depended 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Low baseline performance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Feedback written and oral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Feedback more than once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Feedback from supervisor or colleague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Clear goal(s) articulated</a:t>
            </a:r>
          </a:p>
        </p:txBody>
      </p:sp>
    </p:spTree>
    <p:extLst>
      <p:ext uri="{BB962C8B-B14F-4D97-AF65-F5344CB8AC3E}">
        <p14:creationId xmlns:p14="http://schemas.microsoft.com/office/powerpoint/2010/main" val="6040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Variation in Care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257355"/>
              </p:ext>
            </p:extLst>
          </p:nvPr>
        </p:nvGraphicFramePr>
        <p:xfrm>
          <a:off x="310269" y="891823"/>
          <a:ext cx="8630531" cy="396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51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6475" y="1487085"/>
            <a:ext cx="6640572" cy="6738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Five Developments That will Rock Your World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Variation in Care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354860"/>
              </p:ext>
            </p:extLst>
          </p:nvPr>
        </p:nvGraphicFramePr>
        <p:xfrm>
          <a:off x="0" y="757237"/>
          <a:ext cx="8901112" cy="3403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55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Variation in Care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079014"/>
              </p:ext>
            </p:extLst>
          </p:nvPr>
        </p:nvGraphicFramePr>
        <p:xfrm>
          <a:off x="227378" y="770610"/>
          <a:ext cx="8573721" cy="297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51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Variation in Care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519255"/>
              </p:ext>
            </p:extLst>
          </p:nvPr>
        </p:nvGraphicFramePr>
        <p:xfrm>
          <a:off x="831441" y="597310"/>
          <a:ext cx="7442405" cy="380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21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Reducing CT Scans for Head Injury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948679"/>
              </p:ext>
            </p:extLst>
          </p:nvPr>
        </p:nvGraphicFramePr>
        <p:xfrm>
          <a:off x="600075" y="1500188"/>
          <a:ext cx="7753349" cy="273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6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Where Medicine is Headed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Report to the Virginia Legislature, 2014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http://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web1.millercenter.org/commissions/healthcare/HealthcareCommission-Report.pdf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The traditional fee-for-service payment model promotes fragmentation and higher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spending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Physician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facility, and drug costs are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high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Americans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use a higher proportion of expensive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medicine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Care is fragmented and uncoordinated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Where Medicine is Headed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Recommendations: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Collect detailed data on health spending throughout the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state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Define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and collect data on the quality of health care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delivery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Adopt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annual spending benchmarks for the next 5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years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Adopt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annual benchmark goals on quality for the next 5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years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Data-driven Care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ie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3" y="769779"/>
            <a:ext cx="7521676" cy="365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Genomics/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Biomics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Goldin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BR and GSL. Probiotics overview.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Clin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Dis 2008.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Acute diarrhea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Difficile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Cow milk allergy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UTI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? Respiratory infections, dental caries, IBS, IBD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Colvin JM et al. Pediatrics 2012.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Viral passengers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35% of elective pediatric surgery patients carry viruses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But no inflammatory response 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Scott J. A wash on the wild side. NY Times May 25, 2014.</a:t>
            </a:r>
          </a:p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Nitrosoma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eutropha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BID “misting”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Reduces Staph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aureus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Reduces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propioniacterium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Improves wound healing in diabetic mice</a:t>
            </a:r>
          </a:p>
        </p:txBody>
      </p:sp>
    </p:spTree>
    <p:extLst>
      <p:ext uri="{BB962C8B-B14F-4D97-AF65-F5344CB8AC3E}">
        <p14:creationId xmlns:p14="http://schemas.microsoft.com/office/powerpoint/2010/main" val="34075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Summary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Autoinjector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for SE (coming soon?)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Any of the 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benzos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fine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Further reducing radiation exposure for children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Patient-centered care is not the same as patient satisfaction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 will be accountable for our quality and reducing unexplained variation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Make friends with your biome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6475" y="1487085"/>
            <a:ext cx="6640572" cy="6738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Five Ideas That Might Vaguely Interest You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Disclosure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56852" y="983456"/>
            <a:ext cx="7377629" cy="334091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 have no financial disclosures. I am one of the authors on some of the work presented here.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Overview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56852" y="983456"/>
            <a:ext cx="7377629" cy="334091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Status epilepticus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Imaging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 satisfaction vs. patient-centered care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Quality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Genomics/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Biomics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Pediatric Status Epilepticus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FEBSTAT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(Lewis DV et al. Ann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Neurology 2014)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Time = neurons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10% of children with febrile SE had hippocampal changes on MRI versus 0% not status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Half of those had permanent changes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either hippocampal sclerosis or volume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loss a year later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Pediatric Status Epilepticus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RAMPART (Silbergleit R et al. NEJM 2012)</a:t>
            </a: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Autoinjector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 the ambulance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Two doses (high and low)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IM Midazolam &gt; Lorazepam IV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	Faster, more effective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Pediatric Seizure Study (Chamberlain JM et al. JAMA 2014)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Lorazepam not superior to diazepam in efficacy or safety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4649167"/>
              </p:ext>
            </p:extLst>
          </p:nvPr>
        </p:nvGraphicFramePr>
        <p:xfrm>
          <a:off x="315686" y="114572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41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96008204"/>
              </p:ext>
            </p:extLst>
          </p:nvPr>
        </p:nvGraphicFramePr>
        <p:xfrm>
          <a:off x="478972" y="1058636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82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Branded Powerpoin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Branded Powerpoint Presentation</Template>
  <TotalTime>9411</TotalTime>
  <Words>877</Words>
  <Application>Microsoft Office PowerPoint</Application>
  <PresentationFormat>On-screen Show (16:9)</PresentationFormat>
  <Paragraphs>223</Paragraphs>
  <Slides>28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New Branded Powerpoint Presentation</vt:lpstr>
      <vt:lpstr>Five Articles That Will Change Your Practice James Chamberlain, MD</vt:lpstr>
      <vt:lpstr>Five Developments That will Rock Your World </vt:lpstr>
      <vt:lpstr>Five Ideas That Might Vaguely Interest You </vt:lpstr>
      <vt:lpstr>Disclosure</vt:lpstr>
      <vt:lpstr>Overview</vt:lpstr>
      <vt:lpstr>Pediatric Status Epilepticus</vt:lpstr>
      <vt:lpstr>Pediatric Status Epilepticus</vt:lpstr>
      <vt:lpstr>Results</vt:lpstr>
      <vt:lpstr>Results</vt:lpstr>
      <vt:lpstr>Return to baseline mental status</vt:lpstr>
      <vt:lpstr>How do you choose a benzo?</vt:lpstr>
      <vt:lpstr>What to do when benzos fail?</vt:lpstr>
      <vt:lpstr>Pediatric Imaging</vt:lpstr>
      <vt:lpstr>Patient-Centered Care vs. Patient Satisfaction</vt:lpstr>
      <vt:lpstr>Patient-Centered Care ≠ Patient Satisfaction</vt:lpstr>
      <vt:lpstr>Severity-adjusted Admission Rates</vt:lpstr>
      <vt:lpstr>Variation in Care</vt:lpstr>
      <vt:lpstr>Changing Provider Practice with Audit and Feedback</vt:lpstr>
      <vt:lpstr>Variation in Care</vt:lpstr>
      <vt:lpstr>Variation in Care</vt:lpstr>
      <vt:lpstr>Variation in Care</vt:lpstr>
      <vt:lpstr>Variation in Care</vt:lpstr>
      <vt:lpstr>Reducing CT Scans for Head Injury</vt:lpstr>
      <vt:lpstr>Where Medicine is Headed</vt:lpstr>
      <vt:lpstr>Where Medicine is Headed</vt:lpstr>
      <vt:lpstr>Data-driven Care</vt:lpstr>
      <vt:lpstr>Genomics/Biomics</vt:lpstr>
      <vt:lpstr>Summary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Articles That will Change Your Practice James Chamberlain, MD</dc:title>
  <dc:creator>James Chamberlain</dc:creator>
  <cp:lastModifiedBy>James Chamberlain</cp:lastModifiedBy>
  <cp:revision>48</cp:revision>
  <cp:lastPrinted>2014-06-03T19:41:53Z</cp:lastPrinted>
  <dcterms:created xsi:type="dcterms:W3CDTF">2014-03-31T19:34:43Z</dcterms:created>
  <dcterms:modified xsi:type="dcterms:W3CDTF">2014-11-06T23:05:27Z</dcterms:modified>
</cp:coreProperties>
</file>